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9" r:id="rId5"/>
    <p:sldId id="256" r:id="rId6"/>
  </p:sldIdLst>
  <p:sldSz cx="12192000" cy="6858000"/>
  <p:notesSz cx="9926638" cy="1435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19F0E1-EFB7-6ECB-1816-C995C6079ED5}" v="835" dt="2025-12-11T15:05:43.6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360" y="1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72028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72028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r">
              <a:defRPr sz="1700"/>
            </a:lvl1pPr>
          </a:lstStyle>
          <a:p>
            <a:fld id="{11BC6A59-033F-4D74-8183-A6BE622779D9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57225" y="1795463"/>
            <a:ext cx="8612188" cy="4843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762" tIns="66381" rIns="132762" bIns="66381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6908710"/>
            <a:ext cx="7941310" cy="5652582"/>
          </a:xfrm>
          <a:prstGeom prst="rect">
            <a:avLst/>
          </a:prstGeom>
        </p:spPr>
        <p:txBody>
          <a:bodyPr vert="horz" lIns="132762" tIns="66381" rIns="132762" bIns="66381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13635485"/>
            <a:ext cx="4301543" cy="720280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799" y="13635485"/>
            <a:ext cx="4301543" cy="720280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r">
              <a:defRPr sz="1700"/>
            </a:lvl1pPr>
          </a:lstStyle>
          <a:p>
            <a:fld id="{1D14C99A-E9EE-4329-8EEF-A7C2469B2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18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60C-53BE-443F-BF50-004EAB60EAC0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3507-6830-4B7E-AB18-28898D84B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768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60C-53BE-443F-BF50-004EAB60EAC0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3507-6830-4B7E-AB18-28898D84B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217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60C-53BE-443F-BF50-004EAB60EAC0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3507-6830-4B7E-AB18-28898D84B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108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60C-53BE-443F-BF50-004EAB60EAC0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3507-6830-4B7E-AB18-28898D84B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456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60C-53BE-443F-BF50-004EAB60EAC0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3507-6830-4B7E-AB18-28898D84B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407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60C-53BE-443F-BF50-004EAB60EAC0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3507-6830-4B7E-AB18-28898D84B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663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60C-53BE-443F-BF50-004EAB60EAC0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3507-6830-4B7E-AB18-28898D84B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624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60C-53BE-443F-BF50-004EAB60EAC0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3507-6830-4B7E-AB18-28898D84B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26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60C-53BE-443F-BF50-004EAB60EAC0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3507-6830-4B7E-AB18-28898D84B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882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60C-53BE-443F-BF50-004EAB60EAC0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3507-6830-4B7E-AB18-28898D84B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2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60C-53BE-443F-BF50-004EAB60EAC0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F3507-6830-4B7E-AB18-28898D84B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851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10960C-53BE-443F-BF50-004EAB60EAC0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F3507-6830-4B7E-AB18-28898D84BE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674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35000"/>
                    </a14:imgEffect>
                    <a14:imgEffect>
                      <a14:saturation sat="217000"/>
                    </a14:imgEffect>
                    <a14:imgEffect>
                      <a14:brightnessContrast bright="-11000" contrast="-34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" y="-80476"/>
            <a:ext cx="12335069" cy="693847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87054" y="66902"/>
            <a:ext cx="8691418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600" b="1" dirty="0">
                <a:ln>
                  <a:solidFill>
                    <a:schemeClr val="tx1"/>
                  </a:solidFill>
                </a:ln>
                <a:latin typeface="Comic Sans MS" panose="030F0702030302020204" pitchFamily="66" charset="0"/>
              </a:rPr>
              <a:t>Cherry Tree Primary School Menu  </a:t>
            </a:r>
          </a:p>
          <a:p>
            <a:pPr algn="ctr"/>
            <a:r>
              <a:rPr lang="en-GB" sz="2600" b="1" dirty="0" smtClean="0">
                <a:ln>
                  <a:solidFill>
                    <a:schemeClr val="tx1"/>
                  </a:solidFill>
                </a:ln>
                <a:latin typeface="Comic Sans MS"/>
              </a:rPr>
              <a:t>Summer 2026</a:t>
            </a:r>
            <a:r>
              <a:rPr lang="en-GB" sz="2600" b="1" dirty="0">
                <a:ln>
                  <a:solidFill>
                    <a:schemeClr val="tx1"/>
                  </a:solidFill>
                </a:ln>
                <a:latin typeface="Comic Sans MS"/>
              </a:rPr>
              <a:t>  -  Week 1</a:t>
            </a:r>
            <a:endParaRPr lang="en-GB" sz="2600" b="1" dirty="0">
              <a:ln>
                <a:solidFill>
                  <a:prstClr val="black"/>
                </a:solidFill>
              </a:ln>
              <a:latin typeface="Comic Sans MS"/>
            </a:endParaRPr>
          </a:p>
          <a:p>
            <a:pPr algn="ctr"/>
            <a:endParaRPr lang="en-GB" sz="2200" b="1" dirty="0">
              <a:ln>
                <a:solidFill>
                  <a:schemeClr val="tx1"/>
                </a:solidFill>
              </a:ln>
              <a:latin typeface="Comic Sans MS" panose="030F0702030302020204" pitchFamily="66" charset="0"/>
            </a:endParaRPr>
          </a:p>
          <a:p>
            <a:pPr algn="ctr"/>
            <a:endParaRPr lang="en-GB" sz="2200" b="1" dirty="0">
              <a:ln>
                <a:solidFill>
                  <a:schemeClr val="tx1"/>
                </a:solidFill>
              </a:ln>
              <a:latin typeface="Comic Sans MS" panose="030F0702030302020204" pitchFamily="66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7435629"/>
              </p:ext>
            </p:extLst>
          </p:nvPr>
        </p:nvGraphicFramePr>
        <p:xfrm>
          <a:off x="473824" y="1047403"/>
          <a:ext cx="11187084" cy="45305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471">
                  <a:extLst>
                    <a:ext uri="{9D8B030D-6E8A-4147-A177-3AD203B41FA5}">
                      <a16:colId xmlns:a16="http://schemas.microsoft.com/office/drawing/2014/main" val="2767944819"/>
                    </a:ext>
                  </a:extLst>
                </a:gridCol>
                <a:gridCol w="1379912">
                  <a:extLst>
                    <a:ext uri="{9D8B030D-6E8A-4147-A177-3AD203B41FA5}">
                      <a16:colId xmlns:a16="http://schemas.microsoft.com/office/drawing/2014/main" val="3629130212"/>
                    </a:ext>
                  </a:extLst>
                </a:gridCol>
                <a:gridCol w="1475257">
                  <a:extLst>
                    <a:ext uri="{9D8B030D-6E8A-4147-A177-3AD203B41FA5}">
                      <a16:colId xmlns:a16="http://schemas.microsoft.com/office/drawing/2014/main" val="3194641614"/>
                    </a:ext>
                  </a:extLst>
                </a:gridCol>
                <a:gridCol w="1773222">
                  <a:extLst>
                    <a:ext uri="{9D8B030D-6E8A-4147-A177-3AD203B41FA5}">
                      <a16:colId xmlns:a16="http://schemas.microsoft.com/office/drawing/2014/main" val="840715906"/>
                    </a:ext>
                  </a:extLst>
                </a:gridCol>
                <a:gridCol w="1799331">
                  <a:extLst>
                    <a:ext uri="{9D8B030D-6E8A-4147-A177-3AD203B41FA5}">
                      <a16:colId xmlns:a16="http://schemas.microsoft.com/office/drawing/2014/main" val="3348014592"/>
                    </a:ext>
                  </a:extLst>
                </a:gridCol>
                <a:gridCol w="2041774">
                  <a:extLst>
                    <a:ext uri="{9D8B030D-6E8A-4147-A177-3AD203B41FA5}">
                      <a16:colId xmlns:a16="http://schemas.microsoft.com/office/drawing/2014/main" val="2393192455"/>
                    </a:ext>
                  </a:extLst>
                </a:gridCol>
                <a:gridCol w="1562117">
                  <a:extLst>
                    <a:ext uri="{9D8B030D-6E8A-4147-A177-3AD203B41FA5}">
                      <a16:colId xmlns:a16="http://schemas.microsoft.com/office/drawing/2014/main" val="1533485345"/>
                    </a:ext>
                  </a:extLst>
                </a:gridCol>
              </a:tblGrid>
              <a:tr h="653142">
                <a:tc>
                  <a:txBody>
                    <a:bodyPr/>
                    <a:lstStyle/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Red </a:t>
                      </a:r>
                    </a:p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(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Meat)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Green</a:t>
                      </a:r>
                    </a:p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(Vegetarian)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Sides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Blue</a:t>
                      </a:r>
                    </a:p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(Cold)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Orange**</a:t>
                      </a:r>
                    </a:p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(Jacket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Potato)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Dessert*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1864185"/>
                  </a:ext>
                </a:extLst>
              </a:tr>
              <a:tr h="70855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Rustic Tomato Sauce and Pasta</a:t>
                      </a:r>
                    </a:p>
                    <a:p>
                      <a:pPr algn="ctr"/>
                      <a:endParaRPr lang="en-GB" sz="1200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Rustic Tomato Sauce and Pasta</a:t>
                      </a:r>
                    </a:p>
                    <a:p>
                      <a:pPr lvl="0" algn="ctr">
                        <a:buNone/>
                      </a:pPr>
                      <a:endParaRPr lang="en-GB" sz="1200" baseline="0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Garlic bread</a:t>
                      </a:r>
                    </a:p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Mixed Veg</a:t>
                      </a:r>
                    </a:p>
                    <a:p>
                      <a:pPr lvl="0" algn="ctr">
                        <a:buNone/>
                      </a:pPr>
                      <a:endParaRPr lang="en-GB" sz="1200" dirty="0" smtClean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Wrap</a:t>
                      </a:r>
                    </a:p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(cheese or tuna</a:t>
                      </a: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 mayo</a:t>
                      </a:r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)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Beans/cheese/tuna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mayo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Mini Muffin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1027308"/>
                  </a:ext>
                </a:extLst>
              </a:tr>
              <a:tr h="88085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aseline="0" dirty="0" smtClean="0">
                          <a:latin typeface="Comic Sans MS"/>
                        </a:rPr>
                        <a:t>Chicken Curry</a:t>
                      </a:r>
                      <a:endParaRPr lang="en-GB" sz="1200" baseline="0" dirty="0" smtClean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omic Sans MS"/>
                        </a:rPr>
                        <a:t>Sweet Potato Curry</a:t>
                      </a:r>
                      <a:endParaRPr lang="en-GB" sz="1200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 smtClean="0">
                          <a:latin typeface="Comic Sans MS"/>
                        </a:rPr>
                        <a:t>Rice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 dirty="0" smtClean="0">
                          <a:latin typeface="Comic Sans MS"/>
                        </a:rPr>
                        <a:t>Naan Bread</a:t>
                      </a:r>
                      <a:endParaRPr lang="en-GB" sz="1200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Sandwich</a:t>
                      </a:r>
                    </a:p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(cheese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or ham)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Beans/cheese/tuna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mayo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Cherry</a:t>
                      </a: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 Flapjack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0510498"/>
                  </a:ext>
                </a:extLst>
              </a:tr>
              <a:tr h="87085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Roast </a:t>
                      </a:r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Pork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Quorn Roast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Roast </a:t>
                      </a:r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potatoes</a:t>
                      </a:r>
                    </a:p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Mixed Veg</a:t>
                      </a:r>
                      <a:endParaRPr lang="en-GB" dirty="0"/>
                    </a:p>
                    <a:p>
                      <a:pPr algn="ctr"/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Yorkshire Pudding</a:t>
                      </a:r>
                    </a:p>
                    <a:p>
                      <a:pPr algn="ctr"/>
                      <a:r>
                        <a:rPr lang="en-GB" sz="1200" baseline="0" dirty="0">
                          <a:latin typeface="Comic Sans MS"/>
                        </a:rPr>
                        <a:t>Gravy </a:t>
                      </a:r>
                      <a:endParaRPr lang="en-GB" sz="1200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Wrap</a:t>
                      </a:r>
                    </a:p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(cheese or egg mayo)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Beans/cheese/tuna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mayo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Fresh Fruit Salad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2989604"/>
                  </a:ext>
                </a:extLst>
              </a:tr>
              <a:tr h="70855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aseline="0" dirty="0" err="1" smtClean="0">
                          <a:latin typeface="Comic Sans MS" panose="030F0702030302020204" pitchFamily="66" charset="0"/>
                        </a:rPr>
                        <a:t>Peri-Peri</a:t>
                      </a: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 Chicken</a:t>
                      </a:r>
                      <a:endParaRPr lang="en-GB" sz="1200" baseline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err="1" smtClean="0">
                          <a:latin typeface="Comic Sans MS" panose="030F0702030302020204" pitchFamily="66" charset="0"/>
                        </a:rPr>
                        <a:t>Peri-Peri</a:t>
                      </a:r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 Tofu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Coconut Rice</a:t>
                      </a:r>
                    </a:p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Sweetcorn</a:t>
                      </a: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Sandwich</a:t>
                      </a:r>
                    </a:p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(cheese or tuna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mayo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Beans/cheese/tuna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mayo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aseline="0" dirty="0" smtClean="0">
                          <a:latin typeface="Comic Sans MS"/>
                        </a:rPr>
                        <a:t>Brownie</a:t>
                      </a:r>
                      <a:endParaRPr lang="en-GB" sz="1200" baseline="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1384918"/>
                  </a:ext>
                </a:extLst>
              </a:tr>
              <a:tr h="70855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Friday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BBQ Chicken</a:t>
                      </a: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 Pizza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omic Sans MS"/>
                        </a:rPr>
                        <a:t>Cheese Pizza</a:t>
                      </a:r>
                      <a:endParaRPr lang="en-GB" sz="1200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Chips</a:t>
                      </a: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Wrap</a:t>
                      </a:r>
                    </a:p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(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cheese or ham)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Beans/cheese/tuna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mayo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omic Sans MS"/>
                        </a:rPr>
                        <a:t>Cookie</a:t>
                      </a:r>
                      <a:endParaRPr lang="en-GB" sz="12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5779944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544945" y="5773603"/>
            <a:ext cx="10575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Salad, water, milk, *yoghurt, *fruit and wholemeal bread are available with all meal choices.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** Jacket Potatoes – choose 1 or 2 of the toppings available</a:t>
            </a:r>
          </a:p>
        </p:txBody>
      </p:sp>
    </p:spTree>
    <p:extLst>
      <p:ext uri="{BB962C8B-B14F-4D97-AF65-F5344CB8AC3E}">
        <p14:creationId xmlns:p14="http://schemas.microsoft.com/office/powerpoint/2010/main" val="1099359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35000"/>
                    </a14:imgEffect>
                    <a14:imgEffect>
                      <a14:saturation sat="217000"/>
                    </a14:imgEffect>
                    <a14:imgEffect>
                      <a14:brightnessContrast bright="-11000" contrast="-34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607862" y="0"/>
            <a:ext cx="12832882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95120" y="114450"/>
            <a:ext cx="8691418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600" b="1" dirty="0">
                <a:ln>
                  <a:solidFill>
                    <a:schemeClr val="tx1"/>
                  </a:solidFill>
                </a:ln>
                <a:latin typeface="Comic Sans MS" panose="030F0702030302020204" pitchFamily="66" charset="0"/>
              </a:rPr>
              <a:t>Cherry Tree Primary School Menu  </a:t>
            </a:r>
          </a:p>
          <a:p>
            <a:pPr algn="ctr"/>
            <a:r>
              <a:rPr lang="en-GB" sz="2600" b="1" dirty="0" smtClean="0">
                <a:ln>
                  <a:solidFill>
                    <a:schemeClr val="tx1"/>
                  </a:solidFill>
                </a:ln>
                <a:latin typeface="Comic Sans MS"/>
              </a:rPr>
              <a:t>Summer</a:t>
            </a:r>
            <a:r>
              <a:rPr lang="en-GB" sz="2600" b="1" dirty="0" smtClean="0">
                <a:ln>
                  <a:solidFill>
                    <a:schemeClr val="tx1"/>
                  </a:solidFill>
                </a:ln>
                <a:latin typeface="Comic Sans MS"/>
              </a:rPr>
              <a:t> </a:t>
            </a:r>
            <a:r>
              <a:rPr lang="en-GB" sz="2600" b="1" dirty="0" smtClean="0">
                <a:ln>
                  <a:solidFill>
                    <a:schemeClr val="tx1"/>
                  </a:solidFill>
                </a:ln>
                <a:latin typeface="Comic Sans MS"/>
              </a:rPr>
              <a:t>2026 </a:t>
            </a:r>
            <a:r>
              <a:rPr lang="en-GB" sz="2600" b="1" dirty="0">
                <a:ln>
                  <a:solidFill>
                    <a:schemeClr val="tx1"/>
                  </a:solidFill>
                </a:ln>
                <a:latin typeface="Comic Sans MS"/>
              </a:rPr>
              <a:t>-  Week 2</a:t>
            </a:r>
            <a:endParaRPr lang="en-GB" sz="2600" b="1" dirty="0">
              <a:ln>
                <a:solidFill>
                  <a:prstClr val="black"/>
                </a:solidFill>
              </a:ln>
              <a:latin typeface="Comic Sans MS"/>
            </a:endParaRPr>
          </a:p>
          <a:p>
            <a:pPr algn="ctr"/>
            <a:endParaRPr lang="en-GB" sz="2200" b="1" dirty="0">
              <a:ln>
                <a:solidFill>
                  <a:schemeClr val="tx1"/>
                </a:solidFill>
              </a:ln>
              <a:latin typeface="Comic Sans MS" panose="030F0702030302020204" pitchFamily="66" charset="0"/>
            </a:endParaRPr>
          </a:p>
          <a:p>
            <a:pPr algn="ctr"/>
            <a:endParaRPr lang="en-GB" sz="2200" b="1" dirty="0">
              <a:ln>
                <a:solidFill>
                  <a:schemeClr val="tx1"/>
                </a:solidFill>
              </a:ln>
              <a:latin typeface="Comic Sans MS" panose="030F0702030302020204" pitchFamily="66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7306949"/>
              </p:ext>
            </p:extLst>
          </p:nvPr>
        </p:nvGraphicFramePr>
        <p:xfrm>
          <a:off x="332510" y="1100576"/>
          <a:ext cx="11116151" cy="451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2838">
                  <a:extLst>
                    <a:ext uri="{9D8B030D-6E8A-4147-A177-3AD203B41FA5}">
                      <a16:colId xmlns:a16="http://schemas.microsoft.com/office/drawing/2014/main" val="2767944819"/>
                    </a:ext>
                  </a:extLst>
                </a:gridCol>
                <a:gridCol w="1390392">
                  <a:extLst>
                    <a:ext uri="{9D8B030D-6E8A-4147-A177-3AD203B41FA5}">
                      <a16:colId xmlns:a16="http://schemas.microsoft.com/office/drawing/2014/main" val="3629130212"/>
                    </a:ext>
                  </a:extLst>
                </a:gridCol>
                <a:gridCol w="1482174">
                  <a:extLst>
                    <a:ext uri="{9D8B030D-6E8A-4147-A177-3AD203B41FA5}">
                      <a16:colId xmlns:a16="http://schemas.microsoft.com/office/drawing/2014/main" val="3194641614"/>
                    </a:ext>
                  </a:extLst>
                </a:gridCol>
                <a:gridCol w="1775329">
                  <a:extLst>
                    <a:ext uri="{9D8B030D-6E8A-4147-A177-3AD203B41FA5}">
                      <a16:colId xmlns:a16="http://schemas.microsoft.com/office/drawing/2014/main" val="840715906"/>
                    </a:ext>
                  </a:extLst>
                </a:gridCol>
                <a:gridCol w="1801469">
                  <a:extLst>
                    <a:ext uri="{9D8B030D-6E8A-4147-A177-3AD203B41FA5}">
                      <a16:colId xmlns:a16="http://schemas.microsoft.com/office/drawing/2014/main" val="3348014592"/>
                    </a:ext>
                  </a:extLst>
                </a:gridCol>
                <a:gridCol w="1956406">
                  <a:extLst>
                    <a:ext uri="{9D8B030D-6E8A-4147-A177-3AD203B41FA5}">
                      <a16:colId xmlns:a16="http://schemas.microsoft.com/office/drawing/2014/main" val="2393192455"/>
                    </a:ext>
                  </a:extLst>
                </a:gridCol>
                <a:gridCol w="1567543">
                  <a:extLst>
                    <a:ext uri="{9D8B030D-6E8A-4147-A177-3AD203B41FA5}">
                      <a16:colId xmlns:a16="http://schemas.microsoft.com/office/drawing/2014/main" val="1533485345"/>
                    </a:ext>
                  </a:extLst>
                </a:gridCol>
              </a:tblGrid>
              <a:tr h="645943">
                <a:tc>
                  <a:txBody>
                    <a:bodyPr/>
                    <a:lstStyle/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Red </a:t>
                      </a:r>
                    </a:p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(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Meat)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Green</a:t>
                      </a:r>
                    </a:p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(Vegetarian)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Sides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Blue</a:t>
                      </a:r>
                    </a:p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(Cold)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Orange**</a:t>
                      </a:r>
                    </a:p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(Jacket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Potato)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omic Sans MS" panose="030F0702030302020204" pitchFamily="66" charset="0"/>
                        </a:rPr>
                        <a:t>Dessert*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1864185"/>
                  </a:ext>
                </a:extLst>
              </a:tr>
              <a:tr h="70466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Rustic Tomato Sauce with Pasta</a:t>
                      </a:r>
                      <a:endParaRPr lang="en-GB" sz="1200" dirty="0" smtClean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200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Rustic Tomato Sauce with Pasta</a:t>
                      </a:r>
                      <a:endParaRPr lang="en-GB" sz="1200" dirty="0" smtClean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200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Garlic bread</a:t>
                      </a:r>
                    </a:p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Mixed Veg</a:t>
                      </a:r>
                    </a:p>
                    <a:p>
                      <a:pPr lvl="0" algn="ctr">
                        <a:buNone/>
                      </a:pPr>
                      <a:endParaRPr lang="en-GB" sz="1200" baseline="0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Wrap</a:t>
                      </a:r>
                    </a:p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(cheese or tuna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mayo)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Beans/cheese/tuna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mayo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aseline="0" dirty="0" smtClean="0">
                          <a:latin typeface="Comic Sans MS"/>
                        </a:rPr>
                        <a:t>Jelly and Cream</a:t>
                      </a:r>
                      <a:endParaRPr lang="en-GB" sz="1200" baseline="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1027308"/>
                  </a:ext>
                </a:extLst>
              </a:tr>
              <a:tr h="876014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omic Sans MS"/>
                        </a:rPr>
                        <a:t>Beef Burritos</a:t>
                      </a:r>
                    </a:p>
                    <a:p>
                      <a:pPr algn="ctr"/>
                      <a:endParaRPr lang="en-GB" sz="1200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omic Sans MS"/>
                        </a:rPr>
                        <a:t>Roasted Vegetable and Paneer Burrito</a:t>
                      </a: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 smtClean="0">
                          <a:latin typeface="Comic Sans MS"/>
                        </a:rPr>
                        <a:t>Mexican</a:t>
                      </a:r>
                      <a:r>
                        <a:rPr lang="en-GB" sz="1200" baseline="0" dirty="0" smtClean="0">
                          <a:latin typeface="Comic Sans MS"/>
                        </a:rPr>
                        <a:t> Rice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 baseline="0" dirty="0" smtClean="0">
                          <a:latin typeface="Comic Sans MS"/>
                        </a:rPr>
                        <a:t>Nachos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 baseline="0" dirty="0" smtClean="0">
                          <a:latin typeface="Comic Sans MS"/>
                        </a:rPr>
                        <a:t>Sour Cream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 baseline="0" dirty="0" smtClean="0">
                          <a:latin typeface="Comic Sans MS"/>
                        </a:rPr>
                        <a:t>Guacamole</a:t>
                      </a:r>
                      <a:endParaRPr lang="en-GB" sz="1200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Sandwich</a:t>
                      </a:r>
                    </a:p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(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cheese or ham)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Beans/cheese/tuna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mayo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Lemon Drizzle Cake</a:t>
                      </a: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0510498"/>
                  </a:ext>
                </a:extLst>
              </a:tr>
              <a:tr h="876014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omic Sans MS"/>
                        </a:rPr>
                        <a:t>Roast Chicken</a:t>
                      </a:r>
                      <a:endParaRPr lang="en-GB" sz="1200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Quorn Roast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Roast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Potatoes</a:t>
                      </a:r>
                    </a:p>
                    <a:p>
                      <a:pPr algn="ctr"/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Sweetcorn</a:t>
                      </a:r>
                      <a:endParaRPr lang="en-GB" dirty="0"/>
                    </a:p>
                    <a:p>
                      <a:pPr algn="ctr"/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Yorkshire Pudding</a:t>
                      </a:r>
                    </a:p>
                    <a:p>
                      <a:pPr algn="ctr"/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Gravy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Wrap</a:t>
                      </a:r>
                    </a:p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(cheese or egg mayo)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Beans/cheese/tuna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mayo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Fresh Fruit Salad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2989604"/>
                  </a:ext>
                </a:extLst>
              </a:tr>
              <a:tr h="70466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Baked Lemon Chicken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Falafel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Flat Bread</a:t>
                      </a:r>
                    </a:p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Herby</a:t>
                      </a:r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 Baby Potatoes</a:t>
                      </a:r>
                    </a:p>
                    <a:p>
                      <a:pPr algn="ctr"/>
                      <a:r>
                        <a:rPr lang="en-GB" sz="1200" baseline="0" smtClean="0">
                          <a:latin typeface="Comic Sans MS" panose="030F0702030302020204" pitchFamily="66" charset="0"/>
                        </a:rPr>
                        <a:t>Tzatziki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Sandwich</a:t>
                      </a:r>
                    </a:p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(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cheese or tuna mayo)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Beans/cheese/tuna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mayo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aseline="0" dirty="0" smtClean="0">
                          <a:latin typeface="Comic Sans MS"/>
                        </a:rPr>
                        <a:t>Choc chip Banana Mini Muffin</a:t>
                      </a:r>
                      <a:endParaRPr lang="en-GB" sz="1200" baseline="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1384918"/>
                  </a:ext>
                </a:extLst>
              </a:tr>
              <a:tr h="70466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Friday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aseline="0" dirty="0" smtClean="0">
                          <a:latin typeface="Comic Sans MS" panose="030F0702030302020204" pitchFamily="66" charset="0"/>
                        </a:rPr>
                        <a:t>Chicken Nuggets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aseline="0" dirty="0" smtClean="0">
                          <a:latin typeface="Comic Sans MS"/>
                        </a:rPr>
                        <a:t>Beyond Chicken Nuggets</a:t>
                      </a:r>
                      <a:endParaRPr lang="en-GB" sz="1200" baseline="0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omic Sans MS" panose="030F0702030302020204" pitchFamily="66" charset="0"/>
                        </a:rPr>
                        <a:t>Chips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Wrap</a:t>
                      </a:r>
                    </a:p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(cheese or ham)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Beans/cheese/tuna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mayo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omic Sans MS"/>
                        </a:rPr>
                        <a:t>Choc Ice</a:t>
                      </a:r>
                      <a:endParaRPr lang="en-GB" sz="12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5779944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544945" y="5773603"/>
            <a:ext cx="10575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Salad, water, milk, *yoghurt, *fruit </a:t>
            </a:r>
            <a:r>
              <a:rPr lang="en-GB">
                <a:latin typeface="Comic Sans MS" panose="030F0702030302020204" pitchFamily="66" charset="0"/>
              </a:rPr>
              <a:t>and wholemeal bread </a:t>
            </a:r>
            <a:r>
              <a:rPr lang="en-GB" dirty="0">
                <a:latin typeface="Comic Sans MS" panose="030F0702030302020204" pitchFamily="66" charset="0"/>
              </a:rPr>
              <a:t>are available with all </a:t>
            </a:r>
            <a:r>
              <a:rPr lang="en-GB">
                <a:latin typeface="Comic Sans MS" panose="030F0702030302020204" pitchFamily="66" charset="0"/>
              </a:rPr>
              <a:t>meal choices.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** Jacket Potatoes – choose 1 or 2 of the toppings available</a:t>
            </a:r>
          </a:p>
        </p:txBody>
      </p:sp>
    </p:spTree>
    <p:extLst>
      <p:ext uri="{BB962C8B-B14F-4D97-AF65-F5344CB8AC3E}">
        <p14:creationId xmlns:p14="http://schemas.microsoft.com/office/powerpoint/2010/main" val="20955077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BCAA19254C9748B74D06B9CEF06FFF" ma:contentTypeVersion="16" ma:contentTypeDescription="Create a new document." ma:contentTypeScope="" ma:versionID="e62eee1e0cd1156c37e50052c2412d60">
  <xsd:schema xmlns:xsd="http://www.w3.org/2001/XMLSchema" xmlns:xs="http://www.w3.org/2001/XMLSchema" xmlns:p="http://schemas.microsoft.com/office/2006/metadata/properties" xmlns:ns3="3ac2bcc8-2c31-4d3c-b6a4-b9997e246504" xmlns:ns4="ee22cd35-0c91-4782-88fc-c001f8831e9f" targetNamespace="http://schemas.microsoft.com/office/2006/metadata/properties" ma:root="true" ma:fieldsID="d79f159716590655cfce321486463ec9" ns3:_="" ns4:_="">
    <xsd:import namespace="3ac2bcc8-2c31-4d3c-b6a4-b9997e246504"/>
    <xsd:import namespace="ee22cd35-0c91-4782-88fc-c001f8831e9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MediaServiceSearchProperties" minOccurs="0"/>
                <xsd:element ref="ns3:MediaServiceObjectDetectorVersion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c2bcc8-2c31-4d3c-b6a4-b9997e2465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Location" ma:index="23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22cd35-0c91-4782-88fc-c001f8831e9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4437E80-7982-475E-B2BC-EC0BFA290E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ac2bcc8-2c31-4d3c-b6a4-b9997e246504"/>
    <ds:schemaRef ds:uri="ee22cd35-0c91-4782-88fc-c001f8831e9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CCF9FF3-F8B9-42F1-95B6-CEE347ECE3B3}">
  <ds:schemaRefs>
    <ds:schemaRef ds:uri="http://purl.org/dc/terms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purl.org/dc/dcmitype/"/>
    <ds:schemaRef ds:uri="ee22cd35-0c91-4782-88fc-c001f8831e9f"/>
    <ds:schemaRef ds:uri="3ac2bcc8-2c31-4d3c-b6a4-b9997e246504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D06F0D7B-A845-45BE-9B03-79BDB5C8EF2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2250</TotalTime>
  <Words>350</Words>
  <Application>Microsoft Office PowerPoint</Application>
  <PresentationFormat>Widescreen</PresentationFormat>
  <Paragraphs>125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Phillips</dc:creator>
  <cp:lastModifiedBy>Amanda Kotze</cp:lastModifiedBy>
  <cp:revision>140</cp:revision>
  <cp:lastPrinted>2026-07-02T13:13:24Z</cp:lastPrinted>
  <dcterms:created xsi:type="dcterms:W3CDTF">2023-06-29T10:19:56Z</dcterms:created>
  <dcterms:modified xsi:type="dcterms:W3CDTF">2026-07-03T10:11:26Z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0x010100FABCAA19254C9748B74D06B9CEF06FFF</vt:lpwstr>
  </property>
</Properties>
</file>