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0"/>
  </p:notesMasterIdLst>
  <p:sldIdLst>
    <p:sldId id="256" r:id="rId2"/>
    <p:sldId id="257" r:id="rId3"/>
    <p:sldId id="281" r:id="rId4"/>
    <p:sldId id="278" r:id="rId5"/>
    <p:sldId id="280" r:id="rId6"/>
    <p:sldId id="279" r:id="rId7"/>
    <p:sldId id="271" r:id="rId8"/>
    <p:sldId id="267" r:id="rId9"/>
  </p:sldIdLst>
  <p:sldSz cx="12192000" cy="6858000"/>
  <p:notesSz cx="6797675" cy="9926638"/>
  <p:embeddedFontLst>
    <p:embeddedFont>
      <p:font typeface="Adler" panose="020B0604020202020204" charset="0"/>
      <p:regular r:id="rId11"/>
    </p:embeddedFont>
    <p:embeddedFont>
      <p:font typeface="Amatic SC" panose="020B0604020202020204" pitchFamily="2" charset="-79"/>
      <p:regular r:id="rId12"/>
      <p:bold r:id="rId13"/>
    </p:embeddedFont>
    <p:embeddedFont>
      <p:font typeface="Calibri" panose="020F0502020204030204" pitchFamily="34" charset="0"/>
      <p:regular r:id="rId14"/>
      <p:bold r:id="rId15"/>
      <p:italic r:id="rId16"/>
      <p:boldItalic r:id="rId17"/>
    </p:embeddedFont>
    <p:embeddedFont>
      <p:font typeface="Calibri Light" panose="020F0302020204030204" pitchFamily="34" charset="0"/>
      <p:regular r:id="rId18"/>
      <p: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CCFF"/>
    <a:srgbClr val="CC66FF"/>
    <a:srgbClr val="E1FFFF"/>
    <a:srgbClr val="FFEFFF"/>
    <a:srgbClr val="E6E5FB"/>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78" autoAdjust="0"/>
    <p:restoredTop sz="67445" autoAdjust="0"/>
  </p:normalViewPr>
  <p:slideViewPr>
    <p:cSldViewPr snapToGrid="0">
      <p:cViewPr varScale="1">
        <p:scale>
          <a:sx n="72" d="100"/>
          <a:sy n="72" d="100"/>
        </p:scale>
        <p:origin x="624" y="72"/>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tableStyles" Target="tableStyles.xml"/><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29/01/2023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29/01/2023</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29/01/2023</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29/01/2023</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29/01/2023</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29/01/2023</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29/01/2023</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29/01/2023</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29/01/2023</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29/01/2023</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29/01/2023</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29/01/2023</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29/01/2023</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www.booktrust.org.uk/book/d/dogger/" TargetMode="External"/><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7.png"/><Relationship Id="rId4" Type="http://schemas.openxmlformats.org/officeDocument/2006/relationships/image" Target="../media/image12.pn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667249" y="2280834"/>
            <a:ext cx="6981825" cy="4445391"/>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Nursery Long </a:t>
            </a:r>
          </a:p>
          <a:p>
            <a:r>
              <a:rPr lang="en-US" sz="7200" dirty="0">
                <a:latin typeface="Amatic SC" panose="00000500000000000000" pitchFamily="2" charset="-79"/>
                <a:cs typeface="Amatic SC" panose="00000500000000000000" pitchFamily="2" charset="-79"/>
              </a:rPr>
              <a:t>Term Plan </a:t>
            </a:r>
            <a:endParaRPr lang="en-GB" sz="7200" dirty="0">
              <a:latin typeface="Amatic SC" panose="00000500000000000000" pitchFamily="2" charset="-79"/>
              <a:cs typeface="Amatic SC" panose="00000500000000000000" pitchFamily="2" charset="-79"/>
            </a:endParaRPr>
          </a:p>
        </p:txBody>
      </p:sp>
      <p:sp>
        <p:nvSpPr>
          <p:cNvPr id="9" name="Rectangle 8"/>
          <p:cNvSpPr/>
          <p:nvPr/>
        </p:nvSpPr>
        <p:spPr>
          <a:xfrm>
            <a:off x="4972862" y="266699"/>
            <a:ext cx="7219138" cy="338554"/>
          </a:xfrm>
          <a:prstGeom prst="rect">
            <a:avLst/>
          </a:prstGeom>
        </p:spPr>
        <p:txBody>
          <a:bodyPr wrap="square">
            <a:spAutoFit/>
          </a:bodyPr>
          <a:lstStyle/>
          <a:p>
            <a:br>
              <a:rPr lang="en-GB" sz="800" dirty="0">
                <a:latin typeface="Acumin Pro"/>
              </a:rPr>
            </a:br>
            <a:endParaRPr lang="en-GB" sz="800" dirty="0">
              <a:latin typeface="Acumin Pro"/>
            </a:endParaRPr>
          </a:p>
        </p:txBody>
      </p:sp>
      <p:sp>
        <p:nvSpPr>
          <p:cNvPr id="2" name="Rectangle 1"/>
          <p:cNvSpPr/>
          <p:nvPr/>
        </p:nvSpPr>
        <p:spPr>
          <a:xfrm>
            <a:off x="4867835" y="69475"/>
            <a:ext cx="6914397" cy="2613472"/>
          </a:xfrm>
          <a:prstGeom prst="rect">
            <a:avLst/>
          </a:prstGeom>
        </p:spPr>
        <p:txBody>
          <a:bodyPr wrap="square">
            <a:spAutoFit/>
          </a:bodyPr>
          <a:lstStyle/>
          <a:p>
            <a:pPr marL="270510">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“Every child deserves the best possible start in life and the support that enables them to fulfil their potential. Children develop quickly in the early years and a child’s experiences between birth and age five have a major impact on their future life chances. A secure, safe and happy childhood is important in its own right. Good parenting and high quality early learning together provide the foundation children need to make the most of their abilities and talents as they grow up”</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gn="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 (Statutory Framework for the Early Years Foundation Stage, </a:t>
            </a:r>
            <a:r>
              <a:rPr lang="en-GB" sz="1200" dirty="0" err="1">
                <a:latin typeface="Arial" panose="020B0604020202020204" pitchFamily="34" charset="0"/>
                <a:ea typeface="Times New Roman" panose="02020603050405020304" pitchFamily="18" charset="0"/>
                <a:cs typeface="Arial" panose="020B0604020202020204" pitchFamily="34" charset="0"/>
              </a:rPr>
              <a:t>DfE</a:t>
            </a:r>
            <a:r>
              <a:rPr lang="en-GB" sz="1200" dirty="0">
                <a:latin typeface="Arial" panose="020B0604020202020204" pitchFamily="34" charset="0"/>
                <a:ea typeface="Times New Roman" panose="02020603050405020304" pitchFamily="18" charset="0"/>
                <a:cs typeface="Arial" panose="020B0604020202020204" pitchFamily="34" charset="0"/>
              </a:rPr>
              <a:t>, March 2021)</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gn="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 </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nSpc>
                <a:spcPct val="115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In our Early Years Foundation Stage we seek to provide every child with </a:t>
            </a:r>
            <a:r>
              <a:rPr lang="en-GB" sz="1200" b="1" dirty="0">
                <a:latin typeface="Arial" panose="020B0604020202020204" pitchFamily="34" charset="0"/>
                <a:ea typeface="Times New Roman" panose="02020603050405020304" pitchFamily="18" charset="0"/>
                <a:cs typeface="Arial" panose="020B0604020202020204" pitchFamily="34" charset="0"/>
              </a:rPr>
              <a:t>quality and consistency</a:t>
            </a:r>
            <a:r>
              <a:rPr lang="en-GB" sz="1200" dirty="0">
                <a:latin typeface="Arial" panose="020B0604020202020204" pitchFamily="34" charset="0"/>
                <a:ea typeface="Times New Roman" panose="02020603050405020304" pitchFamily="18" charset="0"/>
                <a:cs typeface="Arial" panose="020B0604020202020204" pitchFamily="34" charset="0"/>
              </a:rPr>
              <a:t> so that every child makes good progress, has </a:t>
            </a:r>
            <a:r>
              <a:rPr lang="en-GB" sz="1200" b="1" dirty="0">
                <a:latin typeface="Arial" panose="020B0604020202020204" pitchFamily="34" charset="0"/>
                <a:ea typeface="Times New Roman" panose="02020603050405020304" pitchFamily="18" charset="0"/>
                <a:cs typeface="Arial" panose="020B0604020202020204" pitchFamily="34" charset="0"/>
              </a:rPr>
              <a:t>a secure foundation</a:t>
            </a:r>
            <a:r>
              <a:rPr lang="en-GB" sz="1200" dirty="0">
                <a:latin typeface="Arial" panose="020B0604020202020204" pitchFamily="34" charset="0"/>
                <a:ea typeface="Times New Roman" panose="02020603050405020304" pitchFamily="18" charset="0"/>
                <a:cs typeface="Arial" panose="020B0604020202020204" pitchFamily="34" charset="0"/>
              </a:rPr>
              <a:t> through learning and development opportunities,  there is </a:t>
            </a:r>
            <a:r>
              <a:rPr lang="en-GB" sz="1200" b="1" dirty="0">
                <a:latin typeface="Arial" panose="020B0604020202020204" pitchFamily="34" charset="0"/>
                <a:ea typeface="Times New Roman" panose="02020603050405020304" pitchFamily="18" charset="0"/>
                <a:cs typeface="Arial" panose="020B0604020202020204" pitchFamily="34" charset="0"/>
              </a:rPr>
              <a:t>partnership working</a:t>
            </a:r>
            <a:r>
              <a:rPr lang="en-GB" sz="1200" dirty="0">
                <a:latin typeface="Arial" panose="020B0604020202020204" pitchFamily="34" charset="0"/>
                <a:ea typeface="Times New Roman" panose="02020603050405020304" pitchFamily="18" charset="0"/>
                <a:cs typeface="Arial" panose="020B0604020202020204" pitchFamily="34" charset="0"/>
              </a:rPr>
              <a:t> between our practitioners and yourselves and </a:t>
            </a:r>
            <a:r>
              <a:rPr lang="en-GB" sz="1200" b="1" dirty="0">
                <a:latin typeface="Arial" panose="020B0604020202020204" pitchFamily="34" charset="0"/>
                <a:ea typeface="Times New Roman" panose="02020603050405020304" pitchFamily="18" charset="0"/>
                <a:cs typeface="Arial" panose="020B0604020202020204" pitchFamily="34" charset="0"/>
              </a:rPr>
              <a:t>equality of opportunity</a:t>
            </a:r>
            <a:r>
              <a:rPr lang="en-GB" sz="1200" dirty="0">
                <a:latin typeface="Arial" panose="020B0604020202020204" pitchFamily="34" charset="0"/>
                <a:ea typeface="Times New Roman" panose="02020603050405020304" pitchFamily="18" charset="0"/>
                <a:cs typeface="Arial" panose="020B0604020202020204" pitchFamily="34" charset="0"/>
              </a:rPr>
              <a:t> so that every child is included and supported.</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817380" y="2488599"/>
            <a:ext cx="3716711" cy="3722794"/>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48648656"/>
              </p:ext>
            </p:extLst>
          </p:nvPr>
        </p:nvGraphicFramePr>
        <p:xfrm>
          <a:off x="133491" y="595721"/>
          <a:ext cx="11925018" cy="5278742"/>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33069">
                  <a:extLst>
                    <a:ext uri="{9D8B030D-6E8A-4147-A177-3AD203B41FA5}">
                      <a16:colId xmlns:a16="http://schemas.microsoft.com/office/drawing/2014/main" val="2865123548"/>
                    </a:ext>
                  </a:extLst>
                </a:gridCol>
                <a:gridCol w="2002728">
                  <a:extLst>
                    <a:ext uri="{9D8B030D-6E8A-4147-A177-3AD203B41FA5}">
                      <a16:colId xmlns:a16="http://schemas.microsoft.com/office/drawing/2014/main" val="872926247"/>
                    </a:ext>
                  </a:extLst>
                </a:gridCol>
                <a:gridCol w="1555852">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462902">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021336">
                <a:tc>
                  <a:txBody>
                    <a:bodyPr/>
                    <a:lstStyle/>
                    <a:p>
                      <a:pPr algn="ctr"/>
                      <a:r>
                        <a:rPr lang="en-US" sz="1800" b="0" dirty="0">
                          <a:latin typeface="Amatic SC" panose="00000500000000000000" pitchFamily="2" charset="-79"/>
                          <a:cs typeface="Amatic SC" panose="00000500000000000000" pitchFamily="2" charset="-79"/>
                        </a:rPr>
                        <a:t>General Themes </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NB: </a:t>
                      </a:r>
                      <a:r>
                        <a:rPr lang="en-US" sz="1600" b="1" i="1" dirty="0">
                          <a:latin typeface="Amatic SC" panose="00000500000000000000" pitchFamily="2" charset="-79"/>
                          <a:cs typeface="Amatic SC" panose="00000500000000000000" pitchFamily="2" charset="-79"/>
                        </a:rPr>
                        <a:t>These themes may be adapted at various points to allow for children’s interests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solidFill>
                            <a:srgbClr val="7030A0"/>
                          </a:solidFill>
                          <a:latin typeface="Amatic SC" panose="00000500000000000000" pitchFamily="2" charset="-79"/>
                          <a:cs typeface="Amatic SC" panose="00000500000000000000" pitchFamily="2" charset="-79"/>
                        </a:rPr>
                        <a:t>All About Me </a:t>
                      </a:r>
                    </a:p>
                    <a:p>
                      <a:pPr algn="l"/>
                      <a:r>
                        <a:rPr lang="en-US" sz="1300" b="0" dirty="0">
                          <a:solidFill>
                            <a:schemeClr val="tx1"/>
                          </a:solidFill>
                          <a:latin typeface="+mn-lt"/>
                          <a:cs typeface="Amatic SC" panose="00000500000000000000" pitchFamily="2" charset="-79"/>
                        </a:rPr>
                        <a:t>Myself</a:t>
                      </a:r>
                      <a:r>
                        <a:rPr lang="en-US" sz="1300" b="0" baseline="0" dirty="0">
                          <a:solidFill>
                            <a:schemeClr val="tx1"/>
                          </a:solidFill>
                          <a:latin typeface="+mn-lt"/>
                          <a:cs typeface="Amatic SC" panose="00000500000000000000" pitchFamily="2" charset="-79"/>
                        </a:rPr>
                        <a:t>/My family including different cultures and languages.</a:t>
                      </a:r>
                    </a:p>
                    <a:p>
                      <a:pPr algn="l"/>
                      <a:r>
                        <a:rPr lang="en-US" sz="1300" b="0" baseline="0" dirty="0">
                          <a:solidFill>
                            <a:schemeClr val="tx1"/>
                          </a:solidFill>
                          <a:latin typeface="+mn-lt"/>
                          <a:cs typeface="Amatic SC" panose="00000500000000000000" pitchFamily="2" charset="-79"/>
                        </a:rPr>
                        <a:t>My Nursery/ My New Friends/ My Teachers </a:t>
                      </a:r>
                    </a:p>
                    <a:p>
                      <a:pPr algn="l"/>
                      <a:endParaRPr lang="en-US" sz="1300" b="1"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PSED Focus – Looking after myself, others and my nursery. </a:t>
                      </a:r>
                    </a:p>
                    <a:p>
                      <a:pPr algn="l"/>
                      <a:r>
                        <a:rPr lang="en-US" sz="1300" b="0" baseline="0" dirty="0">
                          <a:solidFill>
                            <a:schemeClr val="tx1"/>
                          </a:solidFill>
                          <a:latin typeface="+mn-lt"/>
                          <a:cs typeface="Amatic SC" panose="00000500000000000000" pitchFamily="2" charset="-79"/>
                        </a:rPr>
                        <a:t>Building relationships </a:t>
                      </a:r>
                    </a:p>
                    <a:p>
                      <a:pPr algn="l"/>
                      <a:r>
                        <a:rPr lang="en-US" sz="1300" b="0" baseline="0" dirty="0">
                          <a:solidFill>
                            <a:schemeClr val="tx1"/>
                          </a:solidFill>
                          <a:latin typeface="+mn-lt"/>
                          <a:cs typeface="Amatic SC" panose="00000500000000000000" pitchFamily="2" charset="-79"/>
                        </a:rPr>
                        <a:t>Understanding boundaries </a:t>
                      </a:r>
                      <a:endParaRPr lang="en-US" sz="13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7030A0"/>
                          </a:solidFill>
                          <a:latin typeface="Amatic SC" panose="00000500000000000000" pitchFamily="2" charset="-79"/>
                          <a:cs typeface="Amatic SC" panose="00000500000000000000" pitchFamily="2" charset="-79"/>
                        </a:rPr>
                        <a:t>THERE IS SOMETHING SPECIAL GOING ON </a:t>
                      </a:r>
                    </a:p>
                    <a:p>
                      <a:pPr algn="l"/>
                      <a:r>
                        <a:rPr lang="en-US" sz="1300" b="0" dirty="0">
                          <a:solidFill>
                            <a:schemeClr val="tx1"/>
                          </a:solidFill>
                          <a:latin typeface="+mn-lt"/>
                          <a:cs typeface="Amatic SC" panose="00000500000000000000" pitchFamily="2" charset="-79"/>
                        </a:rPr>
                        <a:t>Celebrations/Festivals</a:t>
                      </a:r>
                      <a:r>
                        <a:rPr lang="en-US" sz="1300" b="0" baseline="0" dirty="0">
                          <a:solidFill>
                            <a:schemeClr val="tx1"/>
                          </a:solidFill>
                          <a:latin typeface="+mn-lt"/>
                          <a:cs typeface="Amatic SC" panose="00000500000000000000" pitchFamily="2" charset="-79"/>
                        </a:rPr>
                        <a:t> </a:t>
                      </a:r>
                    </a:p>
                    <a:p>
                      <a:pPr algn="l"/>
                      <a:r>
                        <a:rPr lang="en-US" sz="1300" b="0" baseline="0" dirty="0">
                          <a:solidFill>
                            <a:schemeClr val="tx1"/>
                          </a:solidFill>
                          <a:latin typeface="+mn-lt"/>
                          <a:cs typeface="Amatic SC" panose="00000500000000000000" pitchFamily="2" charset="-79"/>
                        </a:rPr>
                        <a:t>Diwali </a:t>
                      </a:r>
                    </a:p>
                    <a:p>
                      <a:pPr algn="l"/>
                      <a:r>
                        <a:rPr lang="en-US" sz="1300" b="0" baseline="0" dirty="0">
                          <a:solidFill>
                            <a:schemeClr val="tx1"/>
                          </a:solidFill>
                          <a:latin typeface="+mn-lt"/>
                          <a:cs typeface="Amatic SC" panose="00000500000000000000" pitchFamily="2" charset="-79"/>
                        </a:rPr>
                        <a:t>Harvest – Seasonal Changes – Autumn </a:t>
                      </a:r>
                    </a:p>
                    <a:p>
                      <a:pPr algn="l"/>
                      <a:r>
                        <a:rPr lang="en-US" sz="1300" b="0" baseline="0" dirty="0">
                          <a:solidFill>
                            <a:schemeClr val="tx1"/>
                          </a:solidFill>
                          <a:latin typeface="+mn-lt"/>
                          <a:cs typeface="Amatic SC" panose="00000500000000000000" pitchFamily="2" charset="-79"/>
                        </a:rPr>
                        <a:t>Bonfire Night </a:t>
                      </a:r>
                    </a:p>
                    <a:p>
                      <a:pPr algn="l"/>
                      <a:r>
                        <a:rPr lang="en-US" sz="1300" b="0" baseline="0" dirty="0">
                          <a:solidFill>
                            <a:schemeClr val="tx1"/>
                          </a:solidFill>
                          <a:latin typeface="+mn-lt"/>
                          <a:cs typeface="Amatic SC" panose="00000500000000000000" pitchFamily="2" charset="-79"/>
                        </a:rPr>
                        <a:t>The Gingerbread Man </a:t>
                      </a:r>
                    </a:p>
                    <a:p>
                      <a:pPr algn="l"/>
                      <a:r>
                        <a:rPr lang="en-US" sz="1300" b="0" baseline="0" dirty="0">
                          <a:solidFill>
                            <a:schemeClr val="tx1"/>
                          </a:solidFill>
                          <a:latin typeface="+mn-lt"/>
                          <a:cs typeface="Amatic SC" panose="00000500000000000000" pitchFamily="2" charset="-79"/>
                        </a:rPr>
                        <a:t>The Nativity </a:t>
                      </a:r>
                    </a:p>
                    <a:p>
                      <a:pPr algn="l"/>
                      <a:r>
                        <a:rPr lang="en-US" sz="1300" b="0" baseline="0" dirty="0">
                          <a:solidFill>
                            <a:schemeClr val="tx1"/>
                          </a:solidFill>
                          <a:latin typeface="+mn-lt"/>
                          <a:cs typeface="Amatic SC" panose="00000500000000000000" pitchFamily="2" charset="-79"/>
                        </a:rPr>
                        <a:t>Christmas – Santa’s Workshop. </a:t>
                      </a:r>
                    </a:p>
                    <a:p>
                      <a:pPr algn="l"/>
                      <a:r>
                        <a:rPr lang="en-US" sz="1300" b="0" baseline="0" dirty="0">
                          <a:solidFill>
                            <a:schemeClr val="tx1"/>
                          </a:solidFill>
                          <a:latin typeface="+mn-lt"/>
                          <a:cs typeface="Amatic SC" panose="00000500000000000000" pitchFamily="2" charset="-79"/>
                        </a:rPr>
                        <a:t>Seasonal Changes -  ‘Keeping Warm in Winter’.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People who help us</a:t>
                      </a:r>
                    </a:p>
                    <a:p>
                      <a:pPr algn="l"/>
                      <a:r>
                        <a:rPr lang="en-US" sz="1300" b="0" baseline="0" dirty="0">
                          <a:solidFill>
                            <a:schemeClr val="tx1"/>
                          </a:solidFill>
                          <a:latin typeface="+mn-lt"/>
                          <a:cs typeface="Amatic SC" panose="00000500000000000000" pitchFamily="2" charset="-79"/>
                        </a:rPr>
                        <a:t>Doctors, Nurses </a:t>
                      </a:r>
                    </a:p>
                    <a:p>
                      <a:pPr algn="l"/>
                      <a:r>
                        <a:rPr lang="en-US" sz="1300" b="0" baseline="0" dirty="0">
                          <a:solidFill>
                            <a:schemeClr val="tx1"/>
                          </a:solidFill>
                          <a:latin typeface="+mn-lt"/>
                          <a:cs typeface="Amatic SC" panose="00000500000000000000" pitchFamily="2" charset="-79"/>
                        </a:rPr>
                        <a:t>Dentist </a:t>
                      </a:r>
                    </a:p>
                    <a:p>
                      <a:pPr algn="l"/>
                      <a:r>
                        <a:rPr lang="en-US" sz="1300" b="0" baseline="0" dirty="0">
                          <a:solidFill>
                            <a:schemeClr val="tx1"/>
                          </a:solidFill>
                          <a:latin typeface="+mn-lt"/>
                          <a:cs typeface="Amatic SC" panose="00000500000000000000" pitchFamily="2" charset="-79"/>
                        </a:rPr>
                        <a:t>Keeping Healthy </a:t>
                      </a:r>
                    </a:p>
                    <a:p>
                      <a:pPr algn="l"/>
                      <a:r>
                        <a:rPr lang="en-US" sz="1300" b="0" baseline="0" dirty="0">
                          <a:solidFill>
                            <a:schemeClr val="tx1"/>
                          </a:solidFill>
                          <a:latin typeface="+mn-lt"/>
                          <a:cs typeface="Amatic SC" panose="00000500000000000000" pitchFamily="2" charset="-79"/>
                        </a:rPr>
                        <a:t>Bus Driver </a:t>
                      </a:r>
                    </a:p>
                    <a:p>
                      <a:pPr algn="l"/>
                      <a:r>
                        <a:rPr lang="en-US" sz="1300" b="0" baseline="0" dirty="0">
                          <a:solidFill>
                            <a:schemeClr val="tx1"/>
                          </a:solidFill>
                          <a:latin typeface="+mn-lt"/>
                          <a:cs typeface="Amatic SC" panose="00000500000000000000" pitchFamily="2" charset="-79"/>
                        </a:rPr>
                        <a:t>Refuse Collection </a:t>
                      </a:r>
                    </a:p>
                    <a:p>
                      <a:pPr algn="l"/>
                      <a:endParaRPr lang="en-US" sz="1300" b="0"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Chinese New Year </a:t>
                      </a:r>
                    </a:p>
                    <a:p>
                      <a:pPr algn="l"/>
                      <a:endParaRPr lang="en-US" sz="1300" b="0"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PSED Focus – Looking after our Bodies and Teeth</a:t>
                      </a:r>
                      <a:r>
                        <a:rPr lang="en-US" sz="1400" b="0" baseline="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The great</a:t>
                      </a:r>
                      <a:r>
                        <a:rPr lang="en-US" sz="2000" b="1" baseline="0" dirty="0">
                          <a:solidFill>
                            <a:srgbClr val="CC66FF"/>
                          </a:solidFill>
                          <a:latin typeface="Amatic SC" panose="00000500000000000000" pitchFamily="2" charset="-79"/>
                          <a:cs typeface="Amatic SC" panose="00000500000000000000" pitchFamily="2" charset="-79"/>
                        </a:rPr>
                        <a:t> outdoors</a:t>
                      </a:r>
                    </a:p>
                    <a:p>
                      <a:pPr algn="l"/>
                      <a:r>
                        <a:rPr lang="en-US" sz="1400" b="0" dirty="0">
                          <a:solidFill>
                            <a:schemeClr val="tx1"/>
                          </a:solidFill>
                          <a:latin typeface="+mn-lt"/>
                          <a:cs typeface="Amatic SC" panose="00000500000000000000" pitchFamily="2" charset="-79"/>
                        </a:rPr>
                        <a:t>Growing </a:t>
                      </a:r>
                    </a:p>
                    <a:p>
                      <a:pPr algn="l"/>
                      <a:r>
                        <a:rPr lang="en-US" sz="1400" b="0" baseline="0" dirty="0">
                          <a:solidFill>
                            <a:schemeClr val="tx1"/>
                          </a:solidFill>
                          <a:latin typeface="+mn-lt"/>
                          <a:cs typeface="Amatic SC" panose="00000500000000000000" pitchFamily="2" charset="-79"/>
                        </a:rPr>
                        <a:t>Planting, Gardening</a:t>
                      </a:r>
                    </a:p>
                    <a:p>
                      <a:pPr algn="l"/>
                      <a:r>
                        <a:rPr lang="en-US" sz="1400" b="0" baseline="0" dirty="0">
                          <a:solidFill>
                            <a:schemeClr val="tx1"/>
                          </a:solidFill>
                          <a:latin typeface="+mn-lt"/>
                          <a:cs typeface="Amatic SC" panose="00000500000000000000" pitchFamily="2" charset="-79"/>
                        </a:rPr>
                        <a:t>Mini Beasts </a:t>
                      </a:r>
                    </a:p>
                    <a:p>
                      <a:pPr algn="l"/>
                      <a:r>
                        <a:rPr lang="en-US" sz="1400" b="0" baseline="0" dirty="0">
                          <a:solidFill>
                            <a:schemeClr val="tx1"/>
                          </a:solidFill>
                          <a:latin typeface="+mn-lt"/>
                          <a:cs typeface="Amatic SC" panose="00000500000000000000" pitchFamily="2" charset="-79"/>
                        </a:rPr>
                        <a:t>Garden Centre Role Play</a:t>
                      </a:r>
                    </a:p>
                    <a:p>
                      <a:pPr algn="l"/>
                      <a:r>
                        <a:rPr lang="en-US" sz="1400" b="1" baseline="0" dirty="0">
                          <a:solidFill>
                            <a:schemeClr val="tx1"/>
                          </a:solidFill>
                          <a:latin typeface="+mn-lt"/>
                          <a:cs typeface="Amatic SC" panose="00000500000000000000" pitchFamily="2" charset="-79"/>
                        </a:rPr>
                        <a:t> </a:t>
                      </a:r>
                      <a:endParaRPr lang="en-US" sz="2000" b="1" dirty="0">
                        <a:solidFill>
                          <a:srgbClr val="CC66FF"/>
                        </a:solidFill>
                        <a:latin typeface="Amatic SC" panose="00000500000000000000" pitchFamily="2" charset="-79"/>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baseline="0" dirty="0">
                          <a:solidFill>
                            <a:schemeClr val="tx1"/>
                          </a:solidFill>
                          <a:latin typeface="+mn-lt"/>
                          <a:cs typeface="Amatic SC" panose="00000500000000000000" pitchFamily="2" charset="-79"/>
                        </a:rPr>
                        <a:t>PSED Focus – Looking after </a:t>
                      </a:r>
                      <a:r>
                        <a:rPr lang="en-US" sz="1400" b="0" u="none" baseline="0" dirty="0">
                          <a:solidFill>
                            <a:schemeClr val="tx1"/>
                          </a:solidFill>
                          <a:latin typeface="+mn-lt"/>
                          <a:cs typeface="Amatic SC" panose="00000500000000000000" pitchFamily="2" charset="-79"/>
                        </a:rPr>
                        <a:t>plants, minibugs etc.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00B0F0"/>
                          </a:solidFill>
                          <a:latin typeface="Amatic SC" panose="00000500000000000000" pitchFamily="2" charset="-79"/>
                          <a:cs typeface="Amatic SC" panose="00000500000000000000" pitchFamily="2" charset="-79"/>
                        </a:rPr>
                        <a:t>The Animal World </a:t>
                      </a:r>
                    </a:p>
                    <a:p>
                      <a:pPr algn="l"/>
                      <a:r>
                        <a:rPr lang="en-US" sz="1400" b="0" dirty="0">
                          <a:solidFill>
                            <a:schemeClr val="tx1"/>
                          </a:solidFill>
                          <a:latin typeface="+mn-lt"/>
                          <a:cs typeface="Amatic SC" panose="00000500000000000000" pitchFamily="2" charset="-79"/>
                        </a:rPr>
                        <a:t>The Farm </a:t>
                      </a:r>
                    </a:p>
                    <a:p>
                      <a:pPr algn="l"/>
                      <a:r>
                        <a:rPr lang="en-US" sz="1400" b="0" baseline="0" dirty="0">
                          <a:solidFill>
                            <a:schemeClr val="tx1"/>
                          </a:solidFill>
                          <a:latin typeface="+mn-lt"/>
                          <a:cs typeface="Amatic SC" panose="00000500000000000000" pitchFamily="2" charset="-79"/>
                        </a:rPr>
                        <a:t>The Zoo/ The Jungle </a:t>
                      </a:r>
                    </a:p>
                    <a:p>
                      <a:pPr algn="l"/>
                      <a:r>
                        <a:rPr lang="en-US" sz="1400" b="0" baseline="0" dirty="0">
                          <a:solidFill>
                            <a:schemeClr val="tx1"/>
                          </a:solidFill>
                          <a:latin typeface="+mn-lt"/>
                          <a:cs typeface="Amatic SC" panose="00000500000000000000" pitchFamily="2" charset="-79"/>
                        </a:rPr>
                        <a:t>The Aquarium </a:t>
                      </a:r>
                    </a:p>
                    <a:p>
                      <a:pPr algn="l"/>
                      <a:endParaRPr lang="en-US" sz="1400" b="0" baseline="0" dirty="0">
                        <a:solidFill>
                          <a:schemeClr val="tx1"/>
                        </a:solidFill>
                        <a:latin typeface="+mn-lt"/>
                        <a:cs typeface="Amatic SC" panose="00000500000000000000" pitchFamily="2" charset="-79"/>
                      </a:endParaRPr>
                    </a:p>
                    <a:p>
                      <a:pPr algn="l"/>
                      <a:r>
                        <a:rPr lang="en-US" sz="1400" b="0" baseline="0" dirty="0">
                          <a:solidFill>
                            <a:schemeClr val="tx1"/>
                          </a:solidFill>
                          <a:latin typeface="+mn-lt"/>
                          <a:cs typeface="Amatic SC" panose="00000500000000000000" pitchFamily="2" charset="-79"/>
                        </a:rPr>
                        <a:t>The Veterinary Clinic </a:t>
                      </a:r>
                    </a:p>
                    <a:p>
                      <a:pPr algn="l"/>
                      <a:endParaRPr lang="en-US" sz="1400" b="0" baseline="0"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baseline="0" dirty="0">
                          <a:solidFill>
                            <a:schemeClr val="tx1"/>
                          </a:solidFill>
                          <a:latin typeface="+mn-lt"/>
                          <a:cs typeface="Amatic SC" panose="00000500000000000000" pitchFamily="2" charset="-79"/>
                        </a:rPr>
                        <a:t>PSED Focus – How to look after the animals.</a:t>
                      </a:r>
                      <a:endParaRPr lang="en-US" sz="1400" b="0" u="sng" baseline="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baseline="0" dirty="0">
                          <a:solidFill>
                            <a:srgbClr val="00B0F0"/>
                          </a:solidFill>
                          <a:latin typeface="Amatic SC" panose="00000500000000000000" pitchFamily="2" charset="-79"/>
                          <a:cs typeface="Amatic SC" panose="00000500000000000000" pitchFamily="2" charset="-79"/>
                        </a:rPr>
                        <a:t>Summer fun</a:t>
                      </a:r>
                    </a:p>
                    <a:p>
                      <a:pPr algn="l"/>
                      <a:r>
                        <a:rPr lang="en-US" sz="1400" b="0" dirty="0">
                          <a:solidFill>
                            <a:schemeClr val="tx1"/>
                          </a:solidFill>
                          <a:latin typeface="+mn-lt"/>
                          <a:cs typeface="Amatic SC" panose="00000500000000000000" pitchFamily="2" charset="-79"/>
                        </a:rPr>
                        <a:t>Holidays </a:t>
                      </a:r>
                    </a:p>
                    <a:p>
                      <a:pPr algn="l"/>
                      <a:r>
                        <a:rPr lang="en-US" sz="1400" b="0" baseline="0" dirty="0">
                          <a:solidFill>
                            <a:schemeClr val="tx1"/>
                          </a:solidFill>
                          <a:latin typeface="+mn-lt"/>
                          <a:cs typeface="Amatic SC" panose="00000500000000000000" pitchFamily="2" charset="-79"/>
                        </a:rPr>
                        <a:t>Transport </a:t>
                      </a:r>
                    </a:p>
                    <a:p>
                      <a:pPr algn="l"/>
                      <a:r>
                        <a:rPr lang="en-US" sz="1400" b="0" baseline="0" dirty="0">
                          <a:solidFill>
                            <a:schemeClr val="tx1"/>
                          </a:solidFill>
                          <a:latin typeface="+mn-lt"/>
                          <a:cs typeface="Amatic SC" panose="00000500000000000000" pitchFamily="2" charset="-79"/>
                        </a:rPr>
                        <a:t>Going to the Park or the Beach </a:t>
                      </a:r>
                    </a:p>
                    <a:p>
                      <a:pPr algn="l"/>
                      <a:endParaRPr lang="en-US" sz="1400" b="1" baseline="0" dirty="0">
                        <a:solidFill>
                          <a:schemeClr val="tx1"/>
                        </a:solidFill>
                        <a:latin typeface="+mn-lt"/>
                        <a:cs typeface="Amatic SC" panose="00000500000000000000" pitchFamily="2" charset="-79"/>
                      </a:endParaRPr>
                    </a:p>
                    <a:p>
                      <a:pPr algn="l"/>
                      <a:endParaRPr lang="en-US" sz="1400" b="1" baseline="0" dirty="0">
                        <a:solidFill>
                          <a:schemeClr val="tx1"/>
                        </a:solidFill>
                        <a:latin typeface="+mn-lt"/>
                        <a:cs typeface="Amatic SC" panose="00000500000000000000" pitchFamily="2" charset="-79"/>
                      </a:endParaRPr>
                    </a:p>
                    <a:p>
                      <a:pPr algn="l"/>
                      <a:endParaRPr lang="en-US" sz="1400" b="1" baseline="0" dirty="0">
                        <a:solidFill>
                          <a:schemeClr val="tx1"/>
                        </a:solidFill>
                        <a:latin typeface="+mn-lt"/>
                        <a:cs typeface="Amatic SC" panose="00000500000000000000" pitchFamily="2" charset="-79"/>
                      </a:endParaRPr>
                    </a:p>
                    <a:p>
                      <a:pPr algn="l"/>
                      <a:r>
                        <a:rPr lang="en-US" sz="1400" b="0" baseline="0" dirty="0">
                          <a:solidFill>
                            <a:schemeClr val="tx1"/>
                          </a:solidFill>
                          <a:latin typeface="+mn-lt"/>
                          <a:cs typeface="Amatic SC" panose="00000500000000000000" pitchFamily="2" charset="-79"/>
                        </a:rPr>
                        <a:t>PSED Focus – Keeping Safe in the Sun.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490542">
                <a:tc>
                  <a:txBody>
                    <a:bodyPr/>
                    <a:lstStyle/>
                    <a:p>
                      <a:pPr algn="ctr"/>
                      <a:r>
                        <a:rPr lang="en-US" sz="2400" b="1" dirty="0">
                          <a:latin typeface="Amatic SC" panose="00000500000000000000" pitchFamily="2" charset="-79"/>
                          <a:cs typeface="Amatic SC" panose="00000500000000000000" pitchFamily="2" charset="-79"/>
                        </a:rPr>
                        <a:t>High</a:t>
                      </a:r>
                      <a:r>
                        <a:rPr lang="en-US" sz="2400" b="1" baseline="0" dirty="0">
                          <a:latin typeface="Amatic SC" panose="00000500000000000000" pitchFamily="2" charset="-79"/>
                          <a:cs typeface="Amatic SC" panose="00000500000000000000" pitchFamily="2" charset="-79"/>
                        </a:rPr>
                        <a:t> quality </a:t>
                      </a:r>
                      <a:r>
                        <a:rPr lang="en-US" sz="2400" b="1" dirty="0">
                          <a:latin typeface="Amatic SC" panose="00000500000000000000" pitchFamily="2" charset="-79"/>
                          <a:cs typeface="Amatic SC" panose="00000500000000000000" pitchFamily="2" charset="-79"/>
                        </a:rPr>
                        <a:t>Texts</a:t>
                      </a:r>
                    </a:p>
                    <a:p>
                      <a:pPr algn="ct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100" kern="1200" dirty="0">
                          <a:solidFill>
                            <a:schemeClr val="dk1"/>
                          </a:solidFill>
                          <a:effectLst/>
                          <a:latin typeface="+mn-lt"/>
                          <a:ea typeface="+mn-ea"/>
                          <a:cs typeface="+mn-cs"/>
                        </a:rPr>
                        <a:t>Owl Babies </a:t>
                      </a:r>
                    </a:p>
                    <a:p>
                      <a:pPr algn="ctr"/>
                      <a:endParaRPr lang="en-GB" sz="1100" kern="1200" dirty="0">
                        <a:solidFill>
                          <a:schemeClr val="dk1"/>
                        </a:solidFill>
                        <a:effectLst/>
                        <a:latin typeface="+mn-lt"/>
                        <a:ea typeface="+mn-ea"/>
                        <a:cs typeface="+mn-cs"/>
                      </a:endParaRPr>
                    </a:p>
                    <a:p>
                      <a:pPr algn="ctr"/>
                      <a:r>
                        <a:rPr lang="en-GB" sz="1100" kern="1200" dirty="0">
                          <a:solidFill>
                            <a:schemeClr val="dk1"/>
                          </a:solidFill>
                          <a:effectLst/>
                          <a:latin typeface="+mn-lt"/>
                          <a:ea typeface="+mn-ea"/>
                          <a:cs typeface="+mn-cs"/>
                        </a:rPr>
                        <a:t>From Head to Toe </a:t>
                      </a:r>
                    </a:p>
                    <a:p>
                      <a:pPr algn="ctr"/>
                      <a:endParaRPr lang="en-GB" sz="1100" kern="1200" dirty="0">
                        <a:solidFill>
                          <a:schemeClr val="dk1"/>
                        </a:solidFill>
                        <a:effectLst/>
                        <a:latin typeface="+mn-lt"/>
                        <a:ea typeface="+mn-ea"/>
                        <a:cs typeface="+mn-cs"/>
                      </a:endParaRPr>
                    </a:p>
                    <a:p>
                      <a:pPr algn="ctr"/>
                      <a:r>
                        <a:rPr lang="en-GB" sz="1100" kern="1200" dirty="0">
                          <a:solidFill>
                            <a:schemeClr val="dk1"/>
                          </a:solidFill>
                          <a:effectLst/>
                          <a:latin typeface="+mn-lt"/>
                          <a:ea typeface="+mn-ea"/>
                          <a:cs typeface="+mn-cs"/>
                        </a:rPr>
                        <a:t>Large Family Collection</a:t>
                      </a:r>
                    </a:p>
                    <a:p>
                      <a:pPr algn="ctr"/>
                      <a:endParaRPr lang="en-GB" sz="1100" kern="1200" dirty="0">
                        <a:solidFill>
                          <a:schemeClr val="dk1"/>
                        </a:solidFill>
                        <a:effectLst/>
                        <a:latin typeface="+mn-lt"/>
                        <a:ea typeface="+mn-ea"/>
                        <a:cs typeface="+mn-cs"/>
                      </a:endParaRPr>
                    </a:p>
                    <a:p>
                      <a:pPr algn="ctr"/>
                      <a:r>
                        <a:rPr lang="en-GB" sz="1100" kern="1200" dirty="0">
                          <a:solidFill>
                            <a:schemeClr val="dk1"/>
                          </a:solidFill>
                          <a:effectLst/>
                          <a:latin typeface="+mn-lt"/>
                          <a:ea typeface="+mn-ea"/>
                          <a:cs typeface="+mn-cs"/>
                        </a:rPr>
                        <a:t> Five Minutes Peace</a:t>
                      </a:r>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Peace at Last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Do You Want to be My Friend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Dear Zoo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Brown</a:t>
                      </a:r>
                      <a:r>
                        <a:rPr lang="en-GB" sz="1100" kern="1200" baseline="0" dirty="0">
                          <a:solidFill>
                            <a:schemeClr val="dk1"/>
                          </a:solidFill>
                          <a:effectLst/>
                          <a:latin typeface="+mn-lt"/>
                          <a:ea typeface="+mn-ea"/>
                          <a:cs typeface="+mn-cs"/>
                        </a:rPr>
                        <a:t> Bear Brown Bear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kern="1200" baseline="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baseline="0" dirty="0">
                          <a:solidFill>
                            <a:schemeClr val="dk1"/>
                          </a:solidFill>
                          <a:effectLst/>
                          <a:latin typeface="+mn-lt"/>
                          <a:ea typeface="+mn-ea"/>
                          <a:cs typeface="+mn-cs"/>
                        </a:rPr>
                        <a:t>White Bear White Bear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kern="1200" baseline="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baseline="0" dirty="0">
                          <a:solidFill>
                            <a:schemeClr val="dk1"/>
                          </a:solidFill>
                          <a:effectLst/>
                          <a:latin typeface="+mn-lt"/>
                          <a:ea typeface="+mn-ea"/>
                          <a:cs typeface="+mn-cs"/>
                        </a:rPr>
                        <a:t>Draw me a Star</a:t>
                      </a:r>
                      <a:endParaRPr lang="en-GB" sz="11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endParaRPr lang="en-GB" sz="1050" dirty="0"/>
                    </a:p>
                    <a:p>
                      <a:pPr algn="ctr"/>
                      <a:r>
                        <a:rPr lang="en-GB" sz="1050" dirty="0"/>
                        <a:t>First</a:t>
                      </a:r>
                      <a:r>
                        <a:rPr lang="en-GB" sz="1050" baseline="0" dirty="0"/>
                        <a:t> Experiences Book</a:t>
                      </a:r>
                    </a:p>
                    <a:p>
                      <a:pPr algn="ctr"/>
                      <a:r>
                        <a:rPr lang="en-GB" sz="1050" baseline="0" dirty="0"/>
                        <a:t> </a:t>
                      </a:r>
                    </a:p>
                    <a:p>
                      <a:pPr algn="ctr"/>
                      <a:r>
                        <a:rPr lang="en-GB" sz="1050" baseline="0" dirty="0"/>
                        <a:t>Whatever Next </a:t>
                      </a:r>
                    </a:p>
                    <a:p>
                      <a:pPr algn="ctr"/>
                      <a:endParaRPr lang="en-GB" sz="1050" baseline="0" dirty="0"/>
                    </a:p>
                    <a:p>
                      <a:pPr algn="ctr"/>
                      <a:r>
                        <a:rPr lang="en-GB" sz="1050" baseline="0" dirty="0"/>
                        <a:t>A Quiet Night In</a:t>
                      </a:r>
                    </a:p>
                    <a:p>
                      <a:pPr algn="ctr"/>
                      <a:endParaRPr lang="en-GB" sz="105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100" b="0" dirty="0">
                          <a:solidFill>
                            <a:schemeClr val="tx1"/>
                          </a:solidFill>
                        </a:rPr>
                        <a:t>The Hungry Caterpillar</a:t>
                      </a:r>
                    </a:p>
                    <a:p>
                      <a:pPr algn="ctr"/>
                      <a:endParaRPr lang="en-GB" sz="1100" b="0"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The Tiny Seed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kern="1200" dirty="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The </a:t>
                      </a:r>
                      <a:r>
                        <a:rPr lang="en-GB" sz="1100" b="0" kern="1200" dirty="0" err="1">
                          <a:solidFill>
                            <a:schemeClr val="tx1"/>
                          </a:solidFill>
                          <a:effectLst/>
                          <a:latin typeface="+mn-lt"/>
                          <a:ea typeface="+mn-ea"/>
                          <a:cs typeface="+mn-cs"/>
                        </a:rPr>
                        <a:t>Gruffalo</a:t>
                      </a:r>
                      <a:r>
                        <a:rPr lang="en-GB" sz="1100" b="0" kern="1200" dirty="0">
                          <a:solidFill>
                            <a:schemeClr val="tx1"/>
                          </a:solidFill>
                          <a:effectLst/>
                          <a:latin typeface="+mn-lt"/>
                          <a:ea typeface="+mn-ea"/>
                          <a:cs typeface="+mn-cs"/>
                        </a:rPr>
                        <a:t> </a:t>
                      </a:r>
                      <a:endParaRPr lang="en-GB" sz="1100" b="0" u="none" strike="noStrike" kern="1200" dirty="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u="none" strike="noStrike" kern="1200" dirty="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The Very Busy</a:t>
                      </a:r>
                      <a:r>
                        <a:rPr lang="en-GB" sz="1100" b="0" kern="1200" baseline="0" dirty="0">
                          <a:solidFill>
                            <a:schemeClr val="tx1"/>
                          </a:solidFill>
                          <a:effectLst/>
                          <a:latin typeface="+mn-lt"/>
                          <a:ea typeface="+mn-ea"/>
                          <a:cs typeface="+mn-cs"/>
                        </a:rPr>
                        <a:t> Spider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kern="1200" baseline="0" dirty="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baseline="0" dirty="0">
                          <a:solidFill>
                            <a:schemeClr val="tx1"/>
                          </a:solidFill>
                          <a:effectLst/>
                          <a:latin typeface="+mn-lt"/>
                          <a:ea typeface="+mn-ea"/>
                          <a:cs typeface="+mn-cs"/>
                        </a:rPr>
                        <a:t>The Grouchy Ladybug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kern="1200" dirty="0">
                        <a:solidFill>
                          <a:schemeClr val="tx1"/>
                        </a:solidFill>
                        <a:effectLst/>
                        <a:latin typeface="+mn-lt"/>
                        <a:ea typeface="+mn-ea"/>
                        <a:cs typeface="+mn-cs"/>
                      </a:endParaRPr>
                    </a:p>
                    <a:p>
                      <a:pPr algn="ctr"/>
                      <a:r>
                        <a:rPr lang="en-GB" sz="1100" b="0" dirty="0">
                          <a:solidFill>
                            <a:schemeClr val="tx1"/>
                          </a:solidFill>
                        </a:rPr>
                        <a:t>Pancake </a:t>
                      </a:r>
                      <a:r>
                        <a:rPr lang="en-GB" sz="1100" b="0" dirty="0" err="1">
                          <a:solidFill>
                            <a:schemeClr val="tx1"/>
                          </a:solidFill>
                        </a:rPr>
                        <a:t>Pancake</a:t>
                      </a:r>
                      <a:endParaRPr lang="en-GB" sz="1100" b="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100" kern="1200" dirty="0">
                          <a:solidFill>
                            <a:schemeClr val="dk1"/>
                          </a:solidFill>
                          <a:effectLst/>
                          <a:latin typeface="+mn-lt"/>
                          <a:ea typeface="+mn-ea"/>
                          <a:cs typeface="+mn-cs"/>
                        </a:rPr>
                        <a:t>The Three Little Pigs</a:t>
                      </a:r>
                    </a:p>
                    <a:p>
                      <a:pPr algn="ctr">
                        <a:lnSpc>
                          <a:spcPct val="115000"/>
                        </a:lnSpc>
                        <a:spcAft>
                          <a:spcPts val="0"/>
                        </a:spcAft>
                      </a:pPr>
                      <a:endParaRPr lang="en-GB" sz="1100" kern="1200" dirty="0">
                        <a:solidFill>
                          <a:schemeClr val="dk1"/>
                        </a:solidFill>
                        <a:effectLst/>
                        <a:latin typeface="+mn-lt"/>
                        <a:ea typeface="+mn-ea"/>
                        <a:cs typeface="+mn-cs"/>
                      </a:endParaRPr>
                    </a:p>
                    <a:p>
                      <a:pPr algn="ctr">
                        <a:lnSpc>
                          <a:spcPct val="115000"/>
                        </a:lnSpc>
                        <a:spcAft>
                          <a:spcPts val="0"/>
                        </a:spcAft>
                      </a:pPr>
                      <a:r>
                        <a:rPr lang="en-GB" sz="1100" kern="1200" dirty="0">
                          <a:solidFill>
                            <a:schemeClr val="dk1"/>
                          </a:solidFill>
                          <a:effectLst/>
                          <a:latin typeface="+mn-lt"/>
                          <a:ea typeface="+mn-ea"/>
                          <a:cs typeface="+mn-cs"/>
                        </a:rPr>
                        <a:t>Goldilocks and the Three Bears</a:t>
                      </a:r>
                    </a:p>
                    <a:p>
                      <a:pPr algn="ctr">
                        <a:lnSpc>
                          <a:spcPct val="115000"/>
                        </a:lnSpc>
                        <a:spcAft>
                          <a:spcPts val="0"/>
                        </a:spcAft>
                      </a:pPr>
                      <a:endParaRPr lang="en-GB" sz="1100" kern="1200" dirty="0">
                        <a:solidFill>
                          <a:schemeClr val="dk1"/>
                        </a:solidFill>
                        <a:effectLst/>
                        <a:latin typeface="+mn-lt"/>
                        <a:ea typeface="+mn-ea"/>
                        <a:cs typeface="+mn-cs"/>
                      </a:endParaRPr>
                    </a:p>
                    <a:p>
                      <a:pPr algn="ctr">
                        <a:lnSpc>
                          <a:spcPct val="115000"/>
                        </a:lnSpc>
                        <a:spcAft>
                          <a:spcPts val="0"/>
                        </a:spcAft>
                      </a:pPr>
                      <a:r>
                        <a:rPr lang="en-GB" sz="1100" kern="1200" dirty="0">
                          <a:solidFill>
                            <a:schemeClr val="dk1"/>
                          </a:solidFill>
                          <a:effectLst/>
                          <a:latin typeface="+mn-lt"/>
                          <a:ea typeface="+mn-ea"/>
                          <a:cs typeface="+mn-cs"/>
                        </a:rPr>
                        <a:t>The Three Billy Goats Gruff</a:t>
                      </a:r>
                    </a:p>
                    <a:p>
                      <a:pPr algn="ctr">
                        <a:lnSpc>
                          <a:spcPct val="115000"/>
                        </a:lnSpc>
                        <a:spcAft>
                          <a:spcPts val="0"/>
                        </a:spcAft>
                      </a:pPr>
                      <a:r>
                        <a:rPr lang="en-GB" sz="1100" u="sng" kern="1200" dirty="0">
                          <a:solidFill>
                            <a:schemeClr val="dk1"/>
                          </a:solidFill>
                          <a:effectLst/>
                          <a:latin typeface="+mn-lt"/>
                          <a:ea typeface="+mn-ea"/>
                          <a:cs typeface="+mn-cs"/>
                          <a:hlinkClick r:id="rId3"/>
                        </a:rPr>
                        <a:t>Dogger</a:t>
                      </a:r>
                      <a:endParaRPr lang="en-GB" sz="1100" u="sng" kern="1200" dirty="0">
                        <a:solidFill>
                          <a:schemeClr val="dk1"/>
                        </a:solidFill>
                        <a:effectLst/>
                        <a:latin typeface="+mn-lt"/>
                        <a:ea typeface="+mn-ea"/>
                        <a:cs typeface="+mn-cs"/>
                      </a:endParaRPr>
                    </a:p>
                    <a:p>
                      <a:pPr algn="ctr">
                        <a:lnSpc>
                          <a:spcPct val="115000"/>
                        </a:lnSpc>
                        <a:spcAft>
                          <a:spcPts val="0"/>
                        </a:spcAft>
                      </a:pPr>
                      <a:r>
                        <a:rPr lang="en-GB" sz="1100" kern="1200" dirty="0">
                          <a:solidFill>
                            <a:schemeClr val="dk1"/>
                          </a:solidFill>
                          <a:effectLst/>
                          <a:latin typeface="+mn-lt"/>
                          <a:ea typeface="+mn-ea"/>
                          <a:cs typeface="+mn-cs"/>
                        </a:rPr>
                        <a:t> Dear Zoo </a:t>
                      </a:r>
                    </a:p>
                    <a:p>
                      <a:pPr algn="ctr">
                        <a:lnSpc>
                          <a:spcPct val="115000"/>
                        </a:lnSpc>
                        <a:spcAft>
                          <a:spcPts val="0"/>
                        </a:spcAft>
                      </a:pPr>
                      <a:r>
                        <a:rPr lang="en-GB" sz="1100" kern="1200" dirty="0">
                          <a:solidFill>
                            <a:schemeClr val="dk1"/>
                          </a:solidFill>
                          <a:effectLst/>
                          <a:latin typeface="+mn-lt"/>
                          <a:ea typeface="+mn-ea"/>
                          <a:cs typeface="+mn-cs"/>
                        </a:rPr>
                        <a:t>1,</a:t>
                      </a:r>
                      <a:r>
                        <a:rPr lang="en-GB" sz="1100" kern="1200" baseline="0" dirty="0">
                          <a:solidFill>
                            <a:schemeClr val="dk1"/>
                          </a:solidFill>
                          <a:effectLst/>
                          <a:latin typeface="+mn-lt"/>
                          <a:ea typeface="+mn-ea"/>
                          <a:cs typeface="+mn-cs"/>
                        </a:rPr>
                        <a:t> 2, 3 to the Zoo</a:t>
                      </a:r>
                      <a:endParaRPr lang="en-GB" sz="1100" kern="1200" dirty="0">
                        <a:solidFill>
                          <a:schemeClr val="dk1"/>
                        </a:solidFill>
                        <a:effectLst/>
                        <a:latin typeface="+mn-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The Shark in the Park </a:t>
                      </a:r>
                    </a:p>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 House for Hermit Crab </a:t>
                      </a:r>
                    </a:p>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The Very Quiet Cricket </a:t>
                      </a:r>
                    </a:p>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Mister </a:t>
                      </a:r>
                      <a:r>
                        <a:rPr lang="en-GB" sz="1100" dirty="0" err="1">
                          <a:effectLst/>
                          <a:latin typeface="Calibri" panose="020F0502020204030204" pitchFamily="34" charset="0"/>
                          <a:ea typeface="Calibri" panose="020F0502020204030204" pitchFamily="34" charset="0"/>
                          <a:cs typeface="Times New Roman" panose="02020603050405020304" pitchFamily="18" charset="0"/>
                        </a:rPr>
                        <a:t>SeaHorse</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633183" y="515398"/>
            <a:ext cx="488272" cy="488272"/>
          </a:xfrm>
          <a:prstGeom prst="rect">
            <a:avLst/>
          </a:prstGeom>
        </p:spPr>
      </p:pic>
      <p:pic>
        <p:nvPicPr>
          <p:cNvPr id="14" name="Picture 13">
            <a:extLst>
              <a:ext uri="{FF2B5EF4-FFF2-40B4-BE49-F238E27FC236}">
                <a16:creationId xmlns:a16="http://schemas.microsoft.com/office/drawing/2014/main" id="{ECE7A007-1214-4A11-85C1-D67FAE3A8C6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755735">
            <a:off x="6848721" y="358567"/>
            <a:ext cx="789373" cy="789373"/>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4160" y="471764"/>
            <a:ext cx="562977" cy="562977"/>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88127" y="497496"/>
            <a:ext cx="557040" cy="530514"/>
          </a:xfrm>
          <a:prstGeom prst="rect">
            <a:avLst/>
          </a:prstGeom>
        </p:spPr>
      </p:pic>
      <p:pic>
        <p:nvPicPr>
          <p:cNvPr id="10" name="Picture 9"/>
          <p:cNvPicPr>
            <a:picLocks noChangeAspect="1"/>
          </p:cNvPicPr>
          <p:nvPr/>
        </p:nvPicPr>
        <p:blipFill>
          <a:blip r:embed="rId8"/>
          <a:stretch>
            <a:fillRect/>
          </a:stretch>
        </p:blipFill>
        <p:spPr>
          <a:xfrm>
            <a:off x="8475184" y="497496"/>
            <a:ext cx="569862" cy="595378"/>
          </a:xfrm>
          <a:prstGeom prst="rect">
            <a:avLst/>
          </a:prstGeom>
        </p:spPr>
      </p:pic>
      <p:pic>
        <p:nvPicPr>
          <p:cNvPr id="11" name="Picture 10"/>
          <p:cNvPicPr>
            <a:picLocks noChangeAspect="1"/>
          </p:cNvPicPr>
          <p:nvPr/>
        </p:nvPicPr>
        <p:blipFill>
          <a:blip r:embed="rId9"/>
          <a:stretch>
            <a:fillRect/>
          </a:stretch>
        </p:blipFill>
        <p:spPr>
          <a:xfrm>
            <a:off x="10222043" y="515398"/>
            <a:ext cx="515269" cy="422564"/>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523308745"/>
              </p:ext>
            </p:extLst>
          </p:nvPr>
        </p:nvGraphicFramePr>
        <p:xfrm>
          <a:off x="122208" y="1894636"/>
          <a:ext cx="11925018" cy="4785248"/>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238370557"/>
                    </a:ext>
                  </a:extLst>
                </a:gridCol>
                <a:gridCol w="1833069">
                  <a:extLst>
                    <a:ext uri="{9D8B030D-6E8A-4147-A177-3AD203B41FA5}">
                      <a16:colId xmlns:a16="http://schemas.microsoft.com/office/drawing/2014/main" val="2380441558"/>
                    </a:ext>
                  </a:extLst>
                </a:gridCol>
                <a:gridCol w="2002728">
                  <a:extLst>
                    <a:ext uri="{9D8B030D-6E8A-4147-A177-3AD203B41FA5}">
                      <a16:colId xmlns:a16="http://schemas.microsoft.com/office/drawing/2014/main" val="452995249"/>
                    </a:ext>
                  </a:extLst>
                </a:gridCol>
                <a:gridCol w="1555852">
                  <a:extLst>
                    <a:ext uri="{9D8B030D-6E8A-4147-A177-3AD203B41FA5}">
                      <a16:colId xmlns:a16="http://schemas.microsoft.com/office/drawing/2014/main" val="3553887627"/>
                    </a:ext>
                  </a:extLst>
                </a:gridCol>
                <a:gridCol w="1660124">
                  <a:extLst>
                    <a:ext uri="{9D8B030D-6E8A-4147-A177-3AD203B41FA5}">
                      <a16:colId xmlns:a16="http://schemas.microsoft.com/office/drawing/2014/main" val="987114702"/>
                    </a:ext>
                  </a:extLst>
                </a:gridCol>
                <a:gridCol w="1651247">
                  <a:extLst>
                    <a:ext uri="{9D8B030D-6E8A-4147-A177-3AD203B41FA5}">
                      <a16:colId xmlns:a16="http://schemas.microsoft.com/office/drawing/2014/main" val="1727312322"/>
                    </a:ext>
                  </a:extLst>
                </a:gridCol>
                <a:gridCol w="1671635">
                  <a:extLst>
                    <a:ext uri="{9D8B030D-6E8A-4147-A177-3AD203B41FA5}">
                      <a16:colId xmlns:a16="http://schemas.microsoft.com/office/drawing/2014/main" val="1974032361"/>
                    </a:ext>
                  </a:extLst>
                </a:gridCol>
              </a:tblGrid>
              <a:tr h="1439511">
                <a:tc>
                  <a:txBody>
                    <a:bodyPr/>
                    <a:lstStyle/>
                    <a:p>
                      <a:pPr algn="ctr"/>
                      <a:r>
                        <a:rPr lang="en-GB" sz="2400" b="1" dirty="0">
                          <a:solidFill>
                            <a:schemeClr val="tx1"/>
                          </a:solidFill>
                          <a:latin typeface="Amatic SC" panose="00000500000000000000" pitchFamily="2" charset="-79"/>
                          <a:cs typeface="Amatic SC" panose="00000500000000000000" pitchFamily="2" charset="-79"/>
                        </a:rPr>
                        <a:t>Phonics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GB" sz="1400" b="1" kern="1200" dirty="0">
                          <a:solidFill>
                            <a:schemeClr val="dk1"/>
                          </a:solidFill>
                          <a:effectLst/>
                          <a:latin typeface="+mn-lt"/>
                          <a:ea typeface="+mn-ea"/>
                          <a:cs typeface="+mn-cs"/>
                        </a:rPr>
                        <a:t>Phase 1</a:t>
                      </a:r>
                    </a:p>
                    <a:p>
                      <a:pPr algn="ctr"/>
                      <a:r>
                        <a:rPr lang="en-GB" sz="1050" b="0" kern="1200" dirty="0">
                          <a:solidFill>
                            <a:schemeClr val="dk1"/>
                          </a:solidFill>
                          <a:effectLst/>
                          <a:latin typeface="+mn-lt"/>
                          <a:ea typeface="+mn-ea"/>
                          <a:cs typeface="+mn-cs"/>
                        </a:rPr>
                        <a:t>Aspect 1 – General</a:t>
                      </a:r>
                      <a:r>
                        <a:rPr lang="en-GB" sz="1050" b="0" kern="1200" baseline="0" dirty="0">
                          <a:solidFill>
                            <a:schemeClr val="dk1"/>
                          </a:solidFill>
                          <a:effectLst/>
                          <a:latin typeface="+mn-lt"/>
                          <a:ea typeface="+mn-ea"/>
                          <a:cs typeface="+mn-cs"/>
                        </a:rPr>
                        <a:t> sound discrimination – environmental sounds</a:t>
                      </a:r>
                    </a:p>
                    <a:p>
                      <a:pPr algn="ctr"/>
                      <a:r>
                        <a:rPr lang="en-GB" sz="1050" b="0" kern="1200" baseline="0" dirty="0">
                          <a:solidFill>
                            <a:schemeClr val="dk1"/>
                          </a:solidFill>
                          <a:effectLst/>
                          <a:latin typeface="+mn-lt"/>
                          <a:ea typeface="+mn-ea"/>
                          <a:cs typeface="+mn-cs"/>
                        </a:rPr>
                        <a:t>Aspect 2 – General sound discrimination – instrumental sounds</a:t>
                      </a:r>
                    </a:p>
                    <a:p>
                      <a:pPr algn="ctr"/>
                      <a:r>
                        <a:rPr lang="en-GB" sz="1050" b="0" kern="1200" baseline="0" dirty="0">
                          <a:solidFill>
                            <a:schemeClr val="dk1"/>
                          </a:solidFill>
                          <a:effectLst/>
                          <a:latin typeface="+mn-lt"/>
                          <a:ea typeface="+mn-ea"/>
                          <a:cs typeface="+mn-cs"/>
                        </a:rPr>
                        <a:t>Aspect 3 – General sound discrimination – body percussion</a:t>
                      </a:r>
                    </a:p>
                    <a:p>
                      <a:pPr algn="ctr"/>
                      <a:r>
                        <a:rPr lang="en-GB" sz="1050" b="0" kern="1200" baseline="0" dirty="0">
                          <a:solidFill>
                            <a:schemeClr val="dk1"/>
                          </a:solidFill>
                          <a:effectLst/>
                          <a:latin typeface="+mn-lt"/>
                          <a:ea typeface="+mn-ea"/>
                          <a:cs typeface="+mn-cs"/>
                        </a:rPr>
                        <a:t>Aspect 4 – Rhythm &amp; Rhyme </a:t>
                      </a:r>
                    </a:p>
                    <a:p>
                      <a:pPr algn="ctr"/>
                      <a:r>
                        <a:rPr lang="en-GB" sz="1050" b="0" kern="1200" baseline="0" dirty="0">
                          <a:solidFill>
                            <a:schemeClr val="dk1"/>
                          </a:solidFill>
                          <a:effectLst/>
                          <a:latin typeface="+mn-lt"/>
                          <a:ea typeface="+mn-ea"/>
                          <a:cs typeface="+mn-cs"/>
                        </a:rPr>
                        <a:t>Aspect 5 – Alliteration </a:t>
                      </a:r>
                    </a:p>
                    <a:p>
                      <a:pPr algn="ctr"/>
                      <a:r>
                        <a:rPr lang="en-GB" sz="1050" b="0" kern="1200" baseline="0" dirty="0">
                          <a:solidFill>
                            <a:schemeClr val="dk1"/>
                          </a:solidFill>
                          <a:effectLst/>
                          <a:latin typeface="+mn-lt"/>
                          <a:ea typeface="+mn-ea"/>
                          <a:cs typeface="+mn-cs"/>
                        </a:rPr>
                        <a:t>Aspect 6 – Voice sounds</a:t>
                      </a:r>
                    </a:p>
                    <a:p>
                      <a:pPr algn="ctr"/>
                      <a:r>
                        <a:rPr lang="en-GB" sz="1050" b="0" kern="1200" baseline="0" dirty="0">
                          <a:solidFill>
                            <a:schemeClr val="dk1"/>
                          </a:solidFill>
                          <a:effectLst/>
                          <a:latin typeface="+mn-lt"/>
                          <a:ea typeface="+mn-ea"/>
                          <a:cs typeface="+mn-cs"/>
                        </a:rPr>
                        <a:t>Aspect 7 – Oral blending &amp; segmenting</a:t>
                      </a:r>
                      <a:endParaRPr lang="en-GB" sz="1050" b="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05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05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0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63737546"/>
                  </a:ext>
                </a:extLst>
              </a:tr>
              <a:tr h="1654097">
                <a:tc>
                  <a:txBody>
                    <a:bodyPr/>
                    <a:lstStyle/>
                    <a:p>
                      <a:pPr algn="ctr"/>
                      <a:r>
                        <a:rPr lang="en-GB" sz="2400" b="1" dirty="0">
                          <a:solidFill>
                            <a:schemeClr val="tx1"/>
                          </a:solidFill>
                          <a:latin typeface="Amatic SC" panose="00000500000000000000" pitchFamily="2" charset="-79"/>
                          <a:cs typeface="Amatic SC" panose="00000500000000000000" pitchFamily="2" charset="-79"/>
                        </a:rPr>
                        <a:t>literacy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b="0" dirty="0">
                          <a:solidFill>
                            <a:schemeClr val="tx1"/>
                          </a:solidFill>
                          <a:latin typeface="+mn-lt"/>
                          <a:cs typeface="Amatic SC" panose="00000500000000000000" pitchFamily="2" charset="-79"/>
                        </a:rPr>
                        <a:t>Enjoy</a:t>
                      </a:r>
                      <a:r>
                        <a:rPr lang="en-US" sz="1050" b="0" baseline="0" dirty="0">
                          <a:solidFill>
                            <a:schemeClr val="tx1"/>
                          </a:solidFill>
                          <a:latin typeface="+mn-lt"/>
                          <a:cs typeface="Amatic SC" panose="00000500000000000000" pitchFamily="2" charset="-79"/>
                        </a:rPr>
                        <a:t> songs and rhymes, paying attention and tuning in.</a:t>
                      </a:r>
                    </a:p>
                    <a:p>
                      <a:pPr algn="ctr"/>
                      <a:r>
                        <a:rPr lang="en-US" sz="1050" b="0" baseline="0" dirty="0">
                          <a:solidFill>
                            <a:schemeClr val="tx1"/>
                          </a:solidFill>
                          <a:latin typeface="+mn-lt"/>
                          <a:cs typeface="Amatic SC" panose="00000500000000000000" pitchFamily="2" charset="-79"/>
                        </a:rPr>
                        <a:t>Have </a:t>
                      </a:r>
                      <a:r>
                        <a:rPr lang="en-US" sz="1050" b="0" baseline="0" dirty="0" err="1">
                          <a:solidFill>
                            <a:schemeClr val="tx1"/>
                          </a:solidFill>
                          <a:latin typeface="+mn-lt"/>
                          <a:cs typeface="Amatic SC" panose="00000500000000000000" pitchFamily="2" charset="-79"/>
                        </a:rPr>
                        <a:t>favourite</a:t>
                      </a:r>
                      <a:r>
                        <a:rPr lang="en-US" sz="1050" b="0" baseline="0" dirty="0">
                          <a:solidFill>
                            <a:schemeClr val="tx1"/>
                          </a:solidFill>
                          <a:latin typeface="+mn-lt"/>
                          <a:cs typeface="Amatic SC" panose="00000500000000000000" pitchFamily="2" charset="-79"/>
                        </a:rPr>
                        <a:t> books and choose to share with others including adults.</a:t>
                      </a:r>
                    </a:p>
                    <a:p>
                      <a:pPr algn="ctr"/>
                      <a:r>
                        <a:rPr lang="en-US" sz="1050" b="0" baseline="0" dirty="0">
                          <a:solidFill>
                            <a:schemeClr val="tx1"/>
                          </a:solidFill>
                          <a:latin typeface="+mn-lt"/>
                          <a:cs typeface="Amatic SC" panose="00000500000000000000" pitchFamily="2" charset="-79"/>
                        </a:rPr>
                        <a:t>Enjoy drawing freely.</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dirty="0">
                          <a:solidFill>
                            <a:schemeClr val="tx1"/>
                          </a:solidFill>
                          <a:latin typeface="+mn-lt"/>
                          <a:cs typeface="Amatic SC" panose="00000500000000000000" pitchFamily="2" charset="-79"/>
                        </a:rPr>
                        <a:t>Joining</a:t>
                      </a:r>
                      <a:r>
                        <a:rPr lang="en-US" sz="1050" b="0" u="none" baseline="0" dirty="0">
                          <a:solidFill>
                            <a:schemeClr val="tx1"/>
                          </a:solidFill>
                          <a:latin typeface="+mn-lt"/>
                          <a:cs typeface="Amatic SC" panose="00000500000000000000" pitchFamily="2" charset="-79"/>
                        </a:rPr>
                        <a:t> in with songs and rhymes, copying sounds and rhythms,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Have </a:t>
                      </a:r>
                      <a:r>
                        <a:rPr lang="en-US" sz="1050" b="0" u="none" baseline="0" dirty="0" err="1">
                          <a:solidFill>
                            <a:schemeClr val="tx1"/>
                          </a:solidFill>
                          <a:latin typeface="+mn-lt"/>
                          <a:cs typeface="Amatic SC" panose="00000500000000000000" pitchFamily="2" charset="-79"/>
                        </a:rPr>
                        <a:t>favourite</a:t>
                      </a:r>
                      <a:r>
                        <a:rPr lang="en-US" sz="1050" b="0" u="none" baseline="0" dirty="0">
                          <a:solidFill>
                            <a:schemeClr val="tx1"/>
                          </a:solidFill>
                          <a:latin typeface="+mn-lt"/>
                          <a:cs typeface="Amatic SC" panose="00000500000000000000" pitchFamily="2" charset="-79"/>
                        </a:rPr>
                        <a:t> books and choose to share with others, paying attention to pictures and words.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Enjoy drawing freely.</a:t>
                      </a:r>
                      <a:endParaRPr lang="en-US" sz="1050" b="0" u="none"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b="0" dirty="0">
                          <a:effectLst/>
                          <a:latin typeface="Calibri" panose="020F0502020204030204" pitchFamily="34" charset="0"/>
                          <a:ea typeface="Calibri" panose="020F0502020204030204" pitchFamily="34" charset="0"/>
                          <a:cs typeface="Times New Roman" panose="02020603050405020304" pitchFamily="18" charset="0"/>
                        </a:rPr>
                        <a:t>Say some of the words</a:t>
                      </a: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 in songs and rhymes.</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Repeat words and phrases from stories, notice some print within the text.</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Develop play around favourite stories</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Add marks to drawings.</a:t>
                      </a:r>
                      <a:endParaRPr lang="en-GB" sz="105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Say some of the</a:t>
                      </a:r>
                      <a:r>
                        <a:rPr lang="en-US" sz="1050" b="0" baseline="0" dirty="0">
                          <a:solidFill>
                            <a:schemeClr val="tx1"/>
                          </a:solidFill>
                          <a:latin typeface="+mn-lt"/>
                          <a:cs typeface="Amatic SC" panose="00000500000000000000" pitchFamily="2" charset="-79"/>
                        </a:rPr>
                        <a:t> words in songs and rhymes.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Ask questions about the stories being read and notice some print within the text.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Develop play around </a:t>
                      </a:r>
                      <a:r>
                        <a:rPr lang="en-US" sz="1050" b="0" baseline="0" dirty="0" err="1">
                          <a:solidFill>
                            <a:schemeClr val="tx1"/>
                          </a:solidFill>
                          <a:latin typeface="+mn-lt"/>
                          <a:cs typeface="Amatic SC" panose="00000500000000000000" pitchFamily="2" charset="-79"/>
                        </a:rPr>
                        <a:t>favourite</a:t>
                      </a:r>
                      <a:r>
                        <a:rPr lang="en-US" sz="1050" b="0" baseline="0" dirty="0">
                          <a:solidFill>
                            <a:schemeClr val="tx1"/>
                          </a:solidFill>
                          <a:latin typeface="+mn-lt"/>
                          <a:cs typeface="Amatic SC" panose="00000500000000000000" pitchFamily="2" charset="-79"/>
                        </a:rPr>
                        <a:t> stories.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Make marks to stand for their name.</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Independently</a:t>
                      </a:r>
                      <a:r>
                        <a:rPr lang="en-US" sz="1050" baseline="0" dirty="0">
                          <a:solidFill>
                            <a:schemeClr val="tx1"/>
                          </a:solidFill>
                          <a:latin typeface="+mn-lt"/>
                          <a:cs typeface="Amatic SC" panose="00000500000000000000" pitchFamily="2" charset="-79"/>
                        </a:rPr>
                        <a:t> sing a range of songs and rhymes.</a:t>
                      </a:r>
                    </a:p>
                    <a:p>
                      <a:pPr algn="ctr"/>
                      <a:r>
                        <a:rPr lang="en-US" sz="1050" dirty="0">
                          <a:solidFill>
                            <a:schemeClr val="tx1"/>
                          </a:solidFill>
                          <a:latin typeface="+mn-lt"/>
                          <a:cs typeface="Amatic SC" panose="00000500000000000000" pitchFamily="2" charset="-79"/>
                        </a:rPr>
                        <a:t>Understand</a:t>
                      </a:r>
                      <a:r>
                        <a:rPr lang="en-US" sz="1050" baseline="0" dirty="0">
                          <a:solidFill>
                            <a:schemeClr val="tx1"/>
                          </a:solidFill>
                          <a:latin typeface="+mn-lt"/>
                          <a:cs typeface="Amatic SC" panose="00000500000000000000" pitchFamily="2" charset="-79"/>
                        </a:rPr>
                        <a:t> the 5 key concepts of print.</a:t>
                      </a:r>
                    </a:p>
                    <a:p>
                      <a:pPr algn="ctr"/>
                      <a:r>
                        <a:rPr lang="en-US" sz="1050" baseline="0" dirty="0">
                          <a:solidFill>
                            <a:schemeClr val="tx1"/>
                          </a:solidFill>
                          <a:latin typeface="+mn-lt"/>
                          <a:cs typeface="Amatic SC" panose="00000500000000000000" pitchFamily="2" charset="-79"/>
                        </a:rPr>
                        <a:t>Engage in conversations about stories, learning new vocabulary.</a:t>
                      </a:r>
                    </a:p>
                    <a:p>
                      <a:pPr algn="ctr"/>
                      <a:r>
                        <a:rPr lang="en-US" sz="1050" baseline="0" dirty="0">
                          <a:solidFill>
                            <a:schemeClr val="tx1"/>
                          </a:solidFill>
                          <a:latin typeface="+mn-lt"/>
                          <a:cs typeface="Amatic SC" panose="00000500000000000000" pitchFamily="2" charset="-79"/>
                        </a:rPr>
                        <a:t>Use print and letter knowledge in early writing.</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Independently sing a range of songs and rhymes.</a:t>
                      </a:r>
                    </a:p>
                    <a:p>
                      <a:pPr algn="ctr"/>
                      <a:r>
                        <a:rPr lang="en-GB" sz="1050" dirty="0">
                          <a:solidFill>
                            <a:schemeClr val="tx1"/>
                          </a:solidFill>
                          <a:latin typeface="+mn-lt"/>
                          <a:cs typeface="Amatic SC" panose="00000500000000000000" pitchFamily="2" charset="-79"/>
                        </a:rPr>
                        <a:t>Understand</a:t>
                      </a:r>
                      <a:r>
                        <a:rPr lang="en-GB" sz="1050" baseline="0" dirty="0">
                          <a:solidFill>
                            <a:schemeClr val="tx1"/>
                          </a:solidFill>
                          <a:latin typeface="+mn-lt"/>
                          <a:cs typeface="Amatic SC" panose="00000500000000000000" pitchFamily="2" charset="-79"/>
                        </a:rPr>
                        <a:t> the 5 key concepts of print.</a:t>
                      </a:r>
                    </a:p>
                    <a:p>
                      <a:pPr algn="ctr"/>
                      <a:r>
                        <a:rPr lang="en-GB" sz="1050" baseline="0" dirty="0">
                          <a:solidFill>
                            <a:schemeClr val="tx1"/>
                          </a:solidFill>
                          <a:latin typeface="+mn-lt"/>
                          <a:cs typeface="Amatic SC" panose="00000500000000000000" pitchFamily="2" charset="-79"/>
                        </a:rPr>
                        <a:t>Engage in conversations about stories, learning new vocabulary.</a:t>
                      </a:r>
                    </a:p>
                    <a:p>
                      <a:pPr algn="ctr"/>
                      <a:r>
                        <a:rPr lang="en-GB" sz="1050" baseline="0" dirty="0">
                          <a:solidFill>
                            <a:schemeClr val="tx1"/>
                          </a:solidFill>
                          <a:latin typeface="+mn-lt"/>
                          <a:cs typeface="Amatic SC" panose="00000500000000000000" pitchFamily="2" charset="-79"/>
                        </a:rPr>
                        <a:t>Begin to write some/all of their name.</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676152053"/>
                  </a:ext>
                </a:extLst>
              </a:tr>
              <a:tr h="1654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latin typeface="Amatic SC" panose="00000500000000000000" pitchFamily="2" charset="-79"/>
                          <a:cs typeface="Amatic SC" panose="00000500000000000000" pitchFamily="2" charset="-79"/>
                        </a:rPr>
                        <a:t>maths</a:t>
                      </a:r>
                    </a:p>
                    <a:p>
                      <a:pPr algn="ct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b="0" dirty="0">
                          <a:solidFill>
                            <a:schemeClr val="tx1"/>
                          </a:solidFill>
                          <a:latin typeface="+mn-lt"/>
                          <a:cs typeface="Amatic SC" panose="00000500000000000000" pitchFamily="2" charset="-79"/>
                        </a:rPr>
                        <a:t>Take part in finger rhymes with numbers</a:t>
                      </a:r>
                    </a:p>
                    <a:p>
                      <a:pPr algn="ctr"/>
                      <a:endParaRPr lang="en-US" sz="1050" b="0" dirty="0">
                        <a:solidFill>
                          <a:schemeClr val="tx1"/>
                        </a:solidFill>
                        <a:latin typeface="+mn-lt"/>
                        <a:cs typeface="Amatic SC" panose="00000500000000000000" pitchFamily="2" charset="-79"/>
                      </a:endParaRPr>
                    </a:p>
                    <a:p>
                      <a:pPr algn="ctr"/>
                      <a:r>
                        <a:rPr lang="en-US" sz="1050" b="0" dirty="0">
                          <a:solidFill>
                            <a:schemeClr val="tx1"/>
                          </a:solidFill>
                          <a:latin typeface="+mn-lt"/>
                          <a:cs typeface="Amatic SC" panose="00000500000000000000" pitchFamily="2" charset="-79"/>
                        </a:rPr>
                        <a:t>Complete inset puzzles</a:t>
                      </a:r>
                    </a:p>
                    <a:p>
                      <a:pPr algn="ctr"/>
                      <a:endParaRPr lang="en-US" sz="1050" b="0" dirty="0">
                        <a:solidFill>
                          <a:schemeClr val="tx1"/>
                        </a:solidFill>
                        <a:latin typeface="+mn-lt"/>
                        <a:cs typeface="Amatic SC" panose="00000500000000000000" pitchFamily="2" charset="-79"/>
                      </a:endParaRPr>
                    </a:p>
                    <a:p>
                      <a:pPr algn="ctr"/>
                      <a:r>
                        <a:rPr lang="en-US" sz="1050" b="0" dirty="0">
                          <a:solidFill>
                            <a:schemeClr val="tx1"/>
                          </a:solidFill>
                          <a:latin typeface="+mn-lt"/>
                          <a:cs typeface="Amatic SC" panose="00000500000000000000" pitchFamily="2" charset="-79"/>
                        </a:rPr>
                        <a:t>Combine objects,</a:t>
                      </a:r>
                      <a:r>
                        <a:rPr lang="en-US" sz="1050" b="0" baseline="0" dirty="0">
                          <a:solidFill>
                            <a:schemeClr val="tx1"/>
                          </a:solidFill>
                          <a:latin typeface="+mn-lt"/>
                          <a:cs typeface="Amatic SC" panose="00000500000000000000" pitchFamily="2" charset="-79"/>
                        </a:rPr>
                        <a:t> stacking blocks/cups.</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Take part in finger rhymes with numbers</a:t>
                      </a:r>
                      <a:endParaRPr lang="en-US" sz="1050" b="0" u="none"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dirty="0">
                          <a:solidFill>
                            <a:schemeClr val="tx1"/>
                          </a:solidFill>
                          <a:latin typeface="+mn-lt"/>
                          <a:cs typeface="Amatic SC" panose="00000500000000000000" pitchFamily="2" charset="-79"/>
                        </a:rPr>
                        <a:t>Complete</a:t>
                      </a:r>
                      <a:r>
                        <a:rPr lang="en-US" sz="1050" b="0" u="none" baseline="0" dirty="0">
                          <a:solidFill>
                            <a:schemeClr val="tx1"/>
                          </a:solidFill>
                          <a:latin typeface="+mn-lt"/>
                          <a:cs typeface="Amatic SC" panose="00000500000000000000" pitchFamily="2" charset="-79"/>
                        </a:rPr>
                        <a:t> inset puzzles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0" u="none"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React to change of amount – up to 3 items.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0" u="none"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Build with a range of resources.</a:t>
                      </a:r>
                      <a:endParaRPr lang="en-US" sz="1050" b="0" u="none"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b="0" dirty="0">
                          <a:effectLst/>
                          <a:latin typeface="Calibri" panose="020F0502020204030204" pitchFamily="34" charset="0"/>
                          <a:ea typeface="Calibri" panose="020F0502020204030204" pitchFamily="34" charset="0"/>
                          <a:cs typeface="Times New Roman" panose="02020603050405020304" pitchFamily="18" charset="0"/>
                        </a:rPr>
                        <a:t>Count</a:t>
                      </a: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 in everyday context</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Compare amounts using vocabulary ‘lots, more or same’.</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Compare size and weight, using gestures and language.</a:t>
                      </a:r>
                      <a:endParaRPr lang="en-GB" sz="105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dirty="0">
                          <a:effectLst/>
                          <a:latin typeface="Calibri" panose="020F0502020204030204" pitchFamily="34" charset="0"/>
                          <a:ea typeface="Calibri" panose="020F0502020204030204" pitchFamily="34" charset="0"/>
                          <a:cs typeface="Times New Roman" panose="02020603050405020304" pitchFamily="18" charset="0"/>
                        </a:rPr>
                        <a:t>Count</a:t>
                      </a: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 in everyday context</a:t>
                      </a:r>
                      <a:endParaRPr lang="en-US" sz="1050" b="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Notice and arrange things in patterns.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To use informal</a:t>
                      </a:r>
                      <a:r>
                        <a:rPr lang="en-US" sz="1050" b="0" baseline="0" dirty="0">
                          <a:solidFill>
                            <a:schemeClr val="tx1"/>
                          </a:solidFill>
                          <a:latin typeface="+mn-lt"/>
                          <a:cs typeface="Amatic SC" panose="00000500000000000000" pitchFamily="2" charset="-79"/>
                        </a:rPr>
                        <a:t> mathematical language ‘pointy, spotty </a:t>
                      </a:r>
                      <a:r>
                        <a:rPr lang="en-US" sz="1050" b="0" baseline="0" dirty="0" err="1">
                          <a:solidFill>
                            <a:schemeClr val="tx1"/>
                          </a:solidFill>
                          <a:latin typeface="+mn-lt"/>
                          <a:cs typeface="Amatic SC" panose="00000500000000000000" pitchFamily="2" charset="-79"/>
                        </a:rPr>
                        <a:t>etc</a:t>
                      </a:r>
                      <a:r>
                        <a:rPr lang="en-US" sz="1050" b="0" baseline="0" dirty="0">
                          <a:solidFill>
                            <a:schemeClr val="tx1"/>
                          </a:solidFill>
                          <a:latin typeface="+mn-lt"/>
                          <a:cs typeface="Amatic SC" panose="00000500000000000000" pitchFamily="2" charset="-79"/>
                        </a:rPr>
                        <a:t>’</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Recite numbers past 5</a:t>
                      </a:r>
                    </a:p>
                    <a:p>
                      <a:pPr algn="ctr"/>
                      <a:r>
                        <a:rPr lang="en-US" sz="1050" dirty="0">
                          <a:solidFill>
                            <a:schemeClr val="tx1"/>
                          </a:solidFill>
                          <a:latin typeface="+mn-lt"/>
                          <a:cs typeface="Amatic SC" panose="00000500000000000000" pitchFamily="2" charset="-79"/>
                        </a:rPr>
                        <a:t>Show finger numbers to 5.</a:t>
                      </a:r>
                    </a:p>
                    <a:p>
                      <a:pPr algn="ctr"/>
                      <a:r>
                        <a:rPr lang="en-US" sz="1050" dirty="0" err="1">
                          <a:solidFill>
                            <a:schemeClr val="tx1"/>
                          </a:solidFill>
                          <a:latin typeface="+mn-lt"/>
                          <a:cs typeface="Amatic SC" panose="00000500000000000000" pitchFamily="2" charset="-79"/>
                        </a:rPr>
                        <a:t>Subitise</a:t>
                      </a:r>
                      <a:r>
                        <a:rPr lang="en-US" sz="1050" dirty="0">
                          <a:solidFill>
                            <a:schemeClr val="tx1"/>
                          </a:solidFill>
                          <a:latin typeface="+mn-lt"/>
                          <a:cs typeface="Amatic SC" panose="00000500000000000000" pitchFamily="2" charset="-79"/>
                        </a:rPr>
                        <a:t> up to 3 objects.</a:t>
                      </a:r>
                    </a:p>
                    <a:p>
                      <a:pPr algn="ctr"/>
                      <a:r>
                        <a:rPr lang="en-US" sz="1050" dirty="0">
                          <a:solidFill>
                            <a:schemeClr val="tx1"/>
                          </a:solidFill>
                          <a:latin typeface="+mn-lt"/>
                          <a:cs typeface="Amatic SC" panose="00000500000000000000" pitchFamily="2" charset="-79"/>
                        </a:rPr>
                        <a:t>Experiment</a:t>
                      </a:r>
                      <a:r>
                        <a:rPr lang="en-US" sz="1050" baseline="0" dirty="0">
                          <a:solidFill>
                            <a:schemeClr val="tx1"/>
                          </a:solidFill>
                          <a:latin typeface="+mn-lt"/>
                          <a:cs typeface="Amatic SC" panose="00000500000000000000" pitchFamily="2" charset="-79"/>
                        </a:rPr>
                        <a:t> with mathematical symbols and marks</a:t>
                      </a:r>
                    </a:p>
                    <a:p>
                      <a:pPr algn="ctr"/>
                      <a:r>
                        <a:rPr lang="en-US" sz="1050" baseline="0" dirty="0">
                          <a:solidFill>
                            <a:schemeClr val="tx1"/>
                          </a:solidFill>
                          <a:latin typeface="+mn-lt"/>
                          <a:cs typeface="Amatic SC" panose="00000500000000000000" pitchFamily="2" charset="-79"/>
                        </a:rPr>
                        <a:t>Use language ‘more than/fewer than’</a:t>
                      </a:r>
                    </a:p>
                    <a:p>
                      <a:pPr algn="ctr"/>
                      <a:r>
                        <a:rPr lang="en-US" sz="1050" baseline="0" dirty="0">
                          <a:solidFill>
                            <a:schemeClr val="tx1"/>
                          </a:solidFill>
                          <a:latin typeface="+mn-lt"/>
                          <a:cs typeface="Amatic SC" panose="00000500000000000000" pitchFamily="2" charset="-79"/>
                        </a:rPr>
                        <a:t>Explore 2D and 3D shapes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Say</a:t>
                      </a:r>
                      <a:r>
                        <a:rPr lang="en-GB" sz="1050" baseline="0" dirty="0">
                          <a:solidFill>
                            <a:schemeClr val="tx1"/>
                          </a:solidFill>
                          <a:latin typeface="+mn-lt"/>
                          <a:cs typeface="Amatic SC" panose="00000500000000000000" pitchFamily="2" charset="-79"/>
                        </a:rPr>
                        <a:t> one number for each item in order, 1,2,3,4,5 linking numerals to amounts.</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Solve real</a:t>
                      </a:r>
                      <a:r>
                        <a:rPr lang="en-GB" sz="1050" baseline="0" dirty="0">
                          <a:solidFill>
                            <a:schemeClr val="tx1"/>
                          </a:solidFill>
                          <a:latin typeface="+mn-lt"/>
                          <a:cs typeface="Amatic SC" panose="00000500000000000000" pitchFamily="2" charset="-79"/>
                        </a:rPr>
                        <a:t> world mathematical problems.</a:t>
                      </a:r>
                    </a:p>
                    <a:p>
                      <a:pPr algn="ctr"/>
                      <a:r>
                        <a:rPr lang="en-GB" sz="1050" baseline="0" dirty="0">
                          <a:solidFill>
                            <a:schemeClr val="tx1"/>
                          </a:solidFill>
                          <a:latin typeface="+mn-lt"/>
                          <a:cs typeface="Amatic SC" panose="00000500000000000000" pitchFamily="2" charset="-79"/>
                        </a:rPr>
                        <a:t>Combine shapes to make new ones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13600053"/>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816133965"/>
              </p:ext>
            </p:extLst>
          </p:nvPr>
        </p:nvGraphicFramePr>
        <p:xfrm>
          <a:off x="122208" y="181901"/>
          <a:ext cx="11925018" cy="1712735"/>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128657176"/>
                    </a:ext>
                  </a:extLst>
                </a:gridCol>
                <a:gridCol w="1833069">
                  <a:extLst>
                    <a:ext uri="{9D8B030D-6E8A-4147-A177-3AD203B41FA5}">
                      <a16:colId xmlns:a16="http://schemas.microsoft.com/office/drawing/2014/main" val="3764307456"/>
                    </a:ext>
                  </a:extLst>
                </a:gridCol>
                <a:gridCol w="2002728">
                  <a:extLst>
                    <a:ext uri="{9D8B030D-6E8A-4147-A177-3AD203B41FA5}">
                      <a16:colId xmlns:a16="http://schemas.microsoft.com/office/drawing/2014/main" val="2721292016"/>
                    </a:ext>
                  </a:extLst>
                </a:gridCol>
                <a:gridCol w="1555852">
                  <a:extLst>
                    <a:ext uri="{9D8B030D-6E8A-4147-A177-3AD203B41FA5}">
                      <a16:colId xmlns:a16="http://schemas.microsoft.com/office/drawing/2014/main" val="79232352"/>
                    </a:ext>
                  </a:extLst>
                </a:gridCol>
                <a:gridCol w="1660124">
                  <a:extLst>
                    <a:ext uri="{9D8B030D-6E8A-4147-A177-3AD203B41FA5}">
                      <a16:colId xmlns:a16="http://schemas.microsoft.com/office/drawing/2014/main" val="1828890933"/>
                    </a:ext>
                  </a:extLst>
                </a:gridCol>
                <a:gridCol w="1651247">
                  <a:extLst>
                    <a:ext uri="{9D8B030D-6E8A-4147-A177-3AD203B41FA5}">
                      <a16:colId xmlns:a16="http://schemas.microsoft.com/office/drawing/2014/main" val="364326749"/>
                    </a:ext>
                  </a:extLst>
                </a:gridCol>
                <a:gridCol w="1671635">
                  <a:extLst>
                    <a:ext uri="{9D8B030D-6E8A-4147-A177-3AD203B41FA5}">
                      <a16:colId xmlns:a16="http://schemas.microsoft.com/office/drawing/2014/main" val="2158750908"/>
                    </a:ext>
                  </a:extLst>
                </a:gridCol>
              </a:tblGrid>
              <a:tr h="1712735">
                <a:tc>
                  <a:txBody>
                    <a:bodyPr/>
                    <a:lstStyle/>
                    <a:p>
                      <a:pPr algn="ctr"/>
                      <a:r>
                        <a:rPr lang="en-US" sz="2000" b="1" dirty="0">
                          <a:latin typeface="Amatic SC" panose="00000500000000000000" pitchFamily="2" charset="-79"/>
                          <a:cs typeface="Amatic SC" panose="00000500000000000000" pitchFamily="2" charset="-79"/>
                        </a:rPr>
                        <a:t>‘Wow’ moments / </a:t>
                      </a:r>
                      <a:r>
                        <a:rPr lang="en-US" sz="2000" b="1" dirty="0">
                          <a:solidFill>
                            <a:srgbClr val="0070C0"/>
                          </a:solidFill>
                          <a:latin typeface="Amatic SC" panose="00000500000000000000" pitchFamily="2" charset="-79"/>
                          <a:cs typeface="Amatic SC" panose="00000500000000000000" pitchFamily="2" charset="-79"/>
                        </a:rPr>
                        <a:t>Enrichment </a:t>
                      </a: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We Feel Positive month – planting bulbs</a:t>
                      </a:r>
                    </a:p>
                    <a:p>
                      <a:pPr algn="ctr"/>
                      <a:endParaRPr lang="en-US" sz="1050" dirty="0">
                        <a:solidFill>
                          <a:schemeClr val="tx1"/>
                        </a:solidFill>
                        <a:latin typeface="+mn-lt"/>
                        <a:cs typeface="Amatic SC" panose="00000500000000000000" pitchFamily="2" charset="-79"/>
                      </a:endParaRPr>
                    </a:p>
                    <a:p>
                      <a:pPr algn="ctr"/>
                      <a:endParaRPr lang="en-GB" sz="1050" kern="1200" dirty="0">
                        <a:solidFill>
                          <a:schemeClr val="dk1"/>
                        </a:solidFill>
                        <a:effectLst/>
                        <a:latin typeface="+mn-lt"/>
                        <a:ea typeface="+mn-ea"/>
                        <a:cs typeface="+mn-cs"/>
                      </a:endParaRPr>
                    </a:p>
                    <a:p>
                      <a:pPr algn="ctr"/>
                      <a:r>
                        <a:rPr lang="en-US" sz="1050" dirty="0">
                          <a:solidFill>
                            <a:schemeClr val="tx1"/>
                          </a:solidFill>
                          <a:latin typeface="+mn-lt"/>
                          <a:cs typeface="Amatic SC" panose="00000500000000000000" pitchFamily="2" charset="-79"/>
                        </a:rPr>
                        <a:t>Space Week</a:t>
                      </a:r>
                      <a:endParaRPr lang="en-US" sz="1050" b="1"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 Time  / Performing</a:t>
                      </a:r>
                      <a:r>
                        <a:rPr lang="en-US" sz="1050" baseline="0" dirty="0">
                          <a:solidFill>
                            <a:schemeClr val="tx1"/>
                          </a:solidFill>
                          <a:latin typeface="+mn-lt"/>
                          <a:cs typeface="Amatic SC" panose="00000500000000000000" pitchFamily="2" charset="-79"/>
                        </a:rPr>
                        <a:t> Christmas songs</a:t>
                      </a:r>
                      <a:r>
                        <a:rPr lang="en-US" sz="1050" dirty="0">
                          <a:solidFill>
                            <a:schemeClr val="tx1"/>
                          </a:solidFill>
                          <a:latin typeface="+mn-lt"/>
                          <a:cs typeface="Amatic SC" panose="00000500000000000000" pitchFamily="2" charset="-79"/>
                        </a:rPr>
                        <a:t>/Santa</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mn-lt"/>
                          <a:ea typeface="+mn-ea"/>
                          <a:cs typeface="+mn-cs"/>
                        </a:rPr>
                        <a:t>Diwali</a:t>
                      </a:r>
                      <a:endParaRPr lang="en-GB" sz="1050" kern="1200" baseline="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kern="1200" baseline="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baseline="0" dirty="0">
                          <a:solidFill>
                            <a:schemeClr val="dk1"/>
                          </a:solidFill>
                          <a:effectLst/>
                          <a:latin typeface="+mn-lt"/>
                          <a:ea typeface="+mn-ea"/>
                          <a:cs typeface="+mn-cs"/>
                        </a:rPr>
                        <a:t>Children In Need – Dress Up</a:t>
                      </a:r>
                      <a:endParaRPr lang="en-GB" sz="1050"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u="none"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u="none" dirty="0">
                          <a:solidFill>
                            <a:schemeClr val="tx1"/>
                          </a:solidFill>
                          <a:latin typeface="+mn-lt"/>
                          <a:cs typeface="Amatic SC" panose="00000500000000000000" pitchFamily="2" charset="-79"/>
                        </a:rPr>
                        <a:t>National Nursery Rhyme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CTPS Artist Day </a:t>
                      </a:r>
                    </a:p>
                    <a:p>
                      <a:pPr algn="ctr">
                        <a:lnSpc>
                          <a:spcPct val="115000"/>
                        </a:lnSpc>
                        <a:spcAft>
                          <a:spcPts val="0"/>
                        </a:spcAft>
                      </a:pPr>
                      <a:endPar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Burns Supper</a:t>
                      </a:r>
                      <a:r>
                        <a:rPr lang="en-GB" sz="105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15000"/>
                        </a:lnSpc>
                        <a:spcAft>
                          <a:spcPts val="0"/>
                        </a:spcAft>
                      </a:pPr>
                      <a:r>
                        <a:rPr lang="en-GB" sz="105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Scottish Dancing </a:t>
                      </a:r>
                    </a:p>
                    <a:p>
                      <a:pPr algn="ctr">
                        <a:lnSpc>
                          <a:spcPct val="115000"/>
                        </a:lnSpc>
                        <a:spcAft>
                          <a:spcPts val="0"/>
                        </a:spcAft>
                      </a:pPr>
                      <a:r>
                        <a:rPr lang="en-GB" sz="105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Chinese New Year </a:t>
                      </a:r>
                    </a:p>
                    <a:p>
                      <a:pPr algn="ctr">
                        <a:lnSpc>
                          <a:spcPct val="115000"/>
                        </a:lnSpc>
                        <a:spcAft>
                          <a:spcPts val="0"/>
                        </a:spcAft>
                      </a:pPr>
                      <a:r>
                        <a:rPr lang="en-GB" sz="105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Dentist Visit</a:t>
                      </a:r>
                    </a:p>
                    <a:p>
                      <a:pPr algn="ctr">
                        <a:lnSpc>
                          <a:spcPct val="115000"/>
                        </a:lnSpc>
                        <a:spcAft>
                          <a:spcPts val="0"/>
                        </a:spcAft>
                      </a:pPr>
                      <a:r>
                        <a:rPr lang="en-GB" sz="105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Recycling  </a:t>
                      </a:r>
                      <a:endPar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Living</a:t>
                      </a:r>
                      <a:r>
                        <a:rPr lang="en-US" sz="1050" baseline="0" dirty="0">
                          <a:solidFill>
                            <a:schemeClr val="tx1"/>
                          </a:solidFill>
                          <a:latin typeface="+mn-lt"/>
                          <a:cs typeface="Amatic SC" panose="00000500000000000000" pitchFamily="2" charset="-79"/>
                        </a:rPr>
                        <a:t> eggs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Pancake Tuesday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World Book Day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British Science week activities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Easter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  </a:t>
                      </a:r>
                    </a:p>
                    <a:p>
                      <a:pPr algn="ctr"/>
                      <a:r>
                        <a:rPr lang="en-US" sz="1050" dirty="0">
                          <a:solidFill>
                            <a:schemeClr val="tx1"/>
                          </a:solidFill>
                          <a:latin typeface="+mn-lt"/>
                          <a:cs typeface="Amatic SC" panose="00000500000000000000" pitchFamily="2" charset="-79"/>
                        </a:rPr>
                        <a:t>CTPS</a:t>
                      </a:r>
                      <a:r>
                        <a:rPr lang="en-US" sz="1050" baseline="0" dirty="0">
                          <a:solidFill>
                            <a:schemeClr val="tx1"/>
                          </a:solidFill>
                          <a:latin typeface="+mn-lt"/>
                          <a:cs typeface="Amatic SC" panose="00000500000000000000" pitchFamily="2" charset="-79"/>
                        </a:rPr>
                        <a:t> – History week</a:t>
                      </a: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Jubilee </a:t>
                      </a: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Deaf Awareness Day </a:t>
                      </a: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Mental Health Awareness Week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Teddy Bears Picnic – Transition</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CTPS – Book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744347322"/>
                  </a:ext>
                </a:extLst>
              </a:tr>
            </a:tbl>
          </a:graphicData>
        </a:graphic>
      </p:graphicFrame>
    </p:spTree>
    <p:extLst>
      <p:ext uri="{BB962C8B-B14F-4D97-AF65-F5344CB8AC3E}">
        <p14:creationId xmlns:p14="http://schemas.microsoft.com/office/powerpoint/2010/main" val="3005883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43715081"/>
              </p:ext>
            </p:extLst>
          </p:nvPr>
        </p:nvGraphicFramePr>
        <p:xfrm>
          <a:off x="171904" y="512838"/>
          <a:ext cx="11848192" cy="5833064"/>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6382">
                  <a:extLst>
                    <a:ext uri="{9D8B030D-6E8A-4147-A177-3AD203B41FA5}">
                      <a16:colId xmlns:a16="http://schemas.microsoft.com/office/drawing/2014/main" val="2865123548"/>
                    </a:ext>
                  </a:extLst>
                </a:gridCol>
                <a:gridCol w="1701013">
                  <a:extLst>
                    <a:ext uri="{9D8B030D-6E8A-4147-A177-3AD203B41FA5}">
                      <a16:colId xmlns:a16="http://schemas.microsoft.com/office/drawing/2014/main" val="872926247"/>
                    </a:ext>
                  </a:extLst>
                </a:gridCol>
                <a:gridCol w="1690837">
                  <a:extLst>
                    <a:ext uri="{9D8B030D-6E8A-4147-A177-3AD203B41FA5}">
                      <a16:colId xmlns:a16="http://schemas.microsoft.com/office/drawing/2014/main" val="1315738151"/>
                    </a:ext>
                  </a:extLst>
                </a:gridCol>
                <a:gridCol w="1621922">
                  <a:extLst>
                    <a:ext uri="{9D8B030D-6E8A-4147-A177-3AD203B41FA5}">
                      <a16:colId xmlns:a16="http://schemas.microsoft.com/office/drawing/2014/main" val="2709165749"/>
                    </a:ext>
                  </a:extLst>
                </a:gridCol>
                <a:gridCol w="1600701">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Myself/my</a:t>
                      </a:r>
                      <a:r>
                        <a:rPr lang="en-US" sz="2000" baseline="0" dirty="0">
                          <a:latin typeface="Amatic SC" panose="00000500000000000000" pitchFamily="2" charset="-79"/>
                          <a:cs typeface="Amatic SC" panose="00000500000000000000" pitchFamily="2" charset="-79"/>
                        </a:rPr>
                        <a:t> family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There is something special going 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People who help 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 great outdoors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THE ANIMAL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SUMMER FUN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23927">
                <a:tc>
                  <a:txBody>
                    <a:bodyPr/>
                    <a:lstStyle/>
                    <a:p>
                      <a:pPr algn="ctr"/>
                      <a:r>
                        <a:rPr lang="en-GB" sz="2400" b="1" dirty="0">
                          <a:latin typeface="Amatic SC" panose="00000500000000000000" pitchFamily="2" charset="-79"/>
                          <a:cs typeface="Amatic SC" panose="00000500000000000000" pitchFamily="2" charset="-79"/>
                        </a:rPr>
                        <a:t>Personal,</a:t>
                      </a:r>
                      <a:r>
                        <a:rPr lang="en-GB" sz="2400" b="1" baseline="0" dirty="0">
                          <a:latin typeface="Amatic SC" panose="00000500000000000000" pitchFamily="2" charset="-79"/>
                          <a:cs typeface="Amatic SC" panose="00000500000000000000" pitchFamily="2" charset="-79"/>
                        </a:rPr>
                        <a:t> social, emotional development</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Begin</a:t>
                      </a:r>
                      <a:r>
                        <a:rPr lang="en-US" sz="1050" baseline="0" dirty="0">
                          <a:solidFill>
                            <a:schemeClr val="tx1"/>
                          </a:solidFill>
                          <a:latin typeface="+mn-lt"/>
                          <a:cs typeface="Amatic SC" panose="00000500000000000000" pitchFamily="2" charset="-79"/>
                        </a:rPr>
                        <a:t> to show effortful control ( turn taking) </a:t>
                      </a:r>
                    </a:p>
                    <a:p>
                      <a:pPr algn="ct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Manage Transitions</a:t>
                      </a:r>
                      <a:r>
                        <a:rPr lang="en-US" sz="1050" baseline="0" dirty="0">
                          <a:solidFill>
                            <a:schemeClr val="tx1"/>
                          </a:solidFill>
                          <a:latin typeface="+mn-lt"/>
                          <a:cs typeface="Amatic SC" panose="00000500000000000000" pitchFamily="2" charset="-79"/>
                        </a:rPr>
                        <a:t> </a:t>
                      </a:r>
                    </a:p>
                    <a:p>
                      <a:pPr algn="ctr"/>
                      <a:r>
                        <a:rPr lang="en-US" sz="1050" baseline="0" dirty="0">
                          <a:solidFill>
                            <a:schemeClr val="tx1"/>
                          </a:solidFill>
                          <a:latin typeface="+mn-lt"/>
                          <a:cs typeface="Amatic SC" panose="00000500000000000000" pitchFamily="2" charset="-79"/>
                        </a:rPr>
                        <a:t>( Parent to key person ) </a:t>
                      </a: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Developing friendships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Notice</a:t>
                      </a:r>
                      <a:r>
                        <a:rPr lang="en-US" sz="1050" baseline="0" dirty="0">
                          <a:solidFill>
                            <a:schemeClr val="tx1"/>
                          </a:solidFill>
                          <a:latin typeface="+mn-lt"/>
                          <a:cs typeface="Amatic SC" panose="00000500000000000000" pitchFamily="2" charset="-79"/>
                        </a:rPr>
                        <a:t> &amp; ask questions about differences</a:t>
                      </a:r>
                    </a:p>
                    <a:p>
                      <a:pPr algn="ctr"/>
                      <a:endParaRPr lang="en-US" sz="1050" baseline="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Manage Transitions</a:t>
                      </a:r>
                      <a:r>
                        <a:rPr lang="en-US" sz="1050" baseline="0" dirty="0">
                          <a:solidFill>
                            <a:schemeClr val="tx1"/>
                          </a:solidFill>
                          <a:latin typeface="+mn-lt"/>
                          <a:cs typeface="Amatic SC" panose="00000500000000000000" pitchFamily="2" charset="-79"/>
                        </a:rPr>
                        <a:t> </a:t>
                      </a:r>
                    </a:p>
                    <a:p>
                      <a:pPr algn="ctr"/>
                      <a:r>
                        <a:rPr lang="en-US" sz="1050" baseline="0" dirty="0">
                          <a:solidFill>
                            <a:schemeClr val="tx1"/>
                          </a:solidFill>
                          <a:latin typeface="+mn-lt"/>
                          <a:cs typeface="Amatic SC" panose="00000500000000000000" pitchFamily="2" charset="-79"/>
                        </a:rPr>
                        <a:t>( Parent to key person ) </a:t>
                      </a:r>
                      <a:endParaRPr lang="en-US" sz="1050" dirty="0">
                        <a:solidFill>
                          <a:schemeClr val="tx1"/>
                        </a:solidFill>
                        <a:latin typeface="+mn-lt"/>
                        <a:cs typeface="Amatic SC" panose="00000500000000000000" pitchFamily="2" charset="-79"/>
                      </a:endParaRPr>
                    </a:p>
                    <a:p>
                      <a:pPr algn="ct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Developing friendships</a:t>
                      </a:r>
                      <a:endParaRPr lang="en-US" sz="1050" dirty="0">
                        <a:solidFill>
                          <a:schemeClr val="tx1"/>
                        </a:solidFill>
                        <a:latin typeface="+mn-lt"/>
                        <a:cs typeface="Amatic SC" panose="00000500000000000000" pitchFamily="2" charset="-79"/>
                      </a:endParaRPr>
                    </a:p>
                    <a:p>
                      <a:pPr algn="ctr"/>
                      <a:endParaRPr lang="en-US" sz="1050" baseline="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Be</a:t>
                      </a:r>
                      <a:r>
                        <a:rPr lang="en-US" sz="1050" baseline="0" dirty="0">
                          <a:solidFill>
                            <a:schemeClr val="tx1"/>
                          </a:solidFill>
                          <a:latin typeface="+mn-lt"/>
                          <a:cs typeface="Amatic SC" panose="00000500000000000000" pitchFamily="2" charset="-79"/>
                        </a:rPr>
                        <a:t> able to talk and manage emotions.</a:t>
                      </a:r>
                      <a:endParaRPr lang="en-US" sz="1050" dirty="0">
                        <a:solidFill>
                          <a:schemeClr val="tx1"/>
                        </a:solidFill>
                        <a:latin typeface="+mn-lt"/>
                        <a:cs typeface="Amatic SC" panose="00000500000000000000" pitchFamily="2" charset="-79"/>
                      </a:endParaRP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Play with increasing confidence on their own and with others. </a:t>
                      </a:r>
                    </a:p>
                    <a:p>
                      <a:pPr algn="ct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Developing friendships</a:t>
                      </a:r>
                      <a:endParaRPr lang="en-US" sz="1050" dirty="0">
                        <a:solidFill>
                          <a:schemeClr val="tx1"/>
                        </a:solidFill>
                        <a:latin typeface="+mn-lt"/>
                        <a:cs typeface="Amatic SC" panose="00000500000000000000" pitchFamily="2" charset="-79"/>
                      </a:endParaRPr>
                    </a:p>
                    <a:p>
                      <a:pPr algn="ctr"/>
                      <a:endParaRPr lang="en-GB" sz="1050" baseline="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Select &amp; use activities, with help if needed.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Play with increasing confidence on their own and with others.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Developing friendships</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Select &amp; use activities, with help if needed.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Follow</a:t>
                      </a:r>
                      <a:r>
                        <a:rPr lang="en-GB" sz="1050" baseline="0" dirty="0">
                          <a:solidFill>
                            <a:schemeClr val="tx1"/>
                          </a:solidFill>
                          <a:latin typeface="+mn-lt"/>
                          <a:cs typeface="Amatic SC" panose="00000500000000000000" pitchFamily="2" charset="-79"/>
                        </a:rPr>
                        <a:t> rules and know why they are important.</a:t>
                      </a:r>
                      <a:r>
                        <a:rPr lang="en-GB" sz="1050" dirty="0">
                          <a:solidFill>
                            <a:schemeClr val="tx1"/>
                          </a:solidFill>
                          <a:latin typeface="+mn-lt"/>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Understand the feelings</a:t>
                      </a:r>
                      <a:r>
                        <a:rPr lang="en-GB" sz="1050" baseline="0" dirty="0">
                          <a:solidFill>
                            <a:schemeClr val="tx1"/>
                          </a:solidFill>
                          <a:latin typeface="+mn-lt"/>
                          <a:cs typeface="Amatic SC" panose="00000500000000000000" pitchFamily="2" charset="-79"/>
                        </a:rPr>
                        <a:t> of others</a:t>
                      </a:r>
                      <a:r>
                        <a:rPr lang="en-GB" sz="1050" dirty="0">
                          <a:solidFill>
                            <a:schemeClr val="tx1"/>
                          </a:solidFill>
                          <a:latin typeface="+mn-lt"/>
                          <a:cs typeface="Amatic SC" panose="00000500000000000000" pitchFamily="2" charset="-79"/>
                        </a:rPr>
                        <a:t>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Select &amp; use activities, with help if needed</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Become</a:t>
                      </a:r>
                      <a:r>
                        <a:rPr lang="en-GB" sz="1050" baseline="0" dirty="0">
                          <a:solidFill>
                            <a:schemeClr val="tx1"/>
                          </a:solidFill>
                          <a:latin typeface="+mn-lt"/>
                          <a:cs typeface="Amatic SC" panose="00000500000000000000" pitchFamily="2" charset="-79"/>
                        </a:rPr>
                        <a:t> more outgoing in new situations ( transition)</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Solving conflicts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r>
                        <a:rPr lang="en-GB" sz="2400" b="1" dirty="0">
                          <a:latin typeface="Amatic SC" panose="00000500000000000000" pitchFamily="2" charset="-79"/>
                          <a:cs typeface="Amatic SC" panose="00000500000000000000" pitchFamily="2" charset="-79"/>
                        </a:rPr>
                        <a:t>Communication</a:t>
                      </a:r>
                      <a:r>
                        <a:rPr lang="en-GB" sz="2400" b="1" baseline="0" dirty="0">
                          <a:latin typeface="Amatic SC" panose="00000500000000000000" pitchFamily="2" charset="-79"/>
                          <a:cs typeface="Amatic SC" panose="00000500000000000000" pitchFamily="2" charset="-79"/>
                        </a:rPr>
                        <a:t> &amp; Language</a:t>
                      </a:r>
                      <a:r>
                        <a:rPr lang="en-GB" sz="2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repertoire of songs and rhymes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large repertoire of songs and rhymes                  ( Christmas Songs)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Knows</a:t>
                      </a:r>
                      <a:r>
                        <a:rPr lang="en-US" sz="1050" baseline="0" dirty="0">
                          <a:solidFill>
                            <a:schemeClr val="tx1"/>
                          </a:solidFill>
                          <a:latin typeface="+mn-lt"/>
                          <a:cs typeface="Amatic SC" panose="00000500000000000000" pitchFamily="2" charset="-79"/>
                        </a:rPr>
                        <a:t> a large repertoire of songs &amp; rhymes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large repertoire of songs and rhymes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large repertoire of songs and rhymes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large repertoire of songs and rhymes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r h="896380">
                <a:tc>
                  <a:txBody>
                    <a:bodyPr/>
                    <a:lstStyle/>
                    <a:p>
                      <a:pPr algn="ctr"/>
                      <a:r>
                        <a:rPr lang="en-GB" sz="2400" b="1" dirty="0">
                          <a:latin typeface="Amatic SC" panose="00000500000000000000" pitchFamily="2" charset="-79"/>
                          <a:cs typeface="Amatic SC" panose="00000500000000000000" pitchFamily="2" charset="-79"/>
                        </a:rPr>
                        <a:t>Physical</a:t>
                      </a:r>
                      <a:r>
                        <a:rPr lang="en-GB" sz="2400" b="1" baseline="0" dirty="0">
                          <a:latin typeface="Amatic SC" panose="00000500000000000000" pitchFamily="2" charset="-79"/>
                          <a:cs typeface="Amatic SC" panose="00000500000000000000" pitchFamily="2" charset="-79"/>
                        </a:rPr>
                        <a:t> Development</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Gain control of the whole body – different ways of moving</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To use the toilet</a:t>
                      </a:r>
                      <a:r>
                        <a:rPr lang="en-GB" sz="1050" baseline="0" dirty="0">
                          <a:solidFill>
                            <a:schemeClr val="tx1"/>
                          </a:solidFill>
                          <a:latin typeface="+mn-lt"/>
                          <a:cs typeface="Amatic SC" panose="00000500000000000000" pitchFamily="2" charset="-79"/>
                        </a:rPr>
                        <a:t>  with help &amp; independently.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Develop manipulation and control ( fine motor) </a:t>
                      </a:r>
                    </a:p>
                    <a:p>
                      <a:pPr algn="ctr"/>
                      <a:r>
                        <a:rPr lang="en-GB" sz="1050" baseline="0" dirty="0">
                          <a:solidFill>
                            <a:schemeClr val="tx1"/>
                          </a:solidFill>
                          <a:latin typeface="+mn-lt"/>
                          <a:cs typeface="Amatic SC" panose="00000500000000000000" pitchFamily="2" charset="-79"/>
                        </a:rPr>
                        <a:t>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Gain control of the whole body – different ways of moving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To use the toilet</a:t>
                      </a:r>
                      <a:r>
                        <a:rPr lang="en-GB" sz="1050" baseline="0" dirty="0">
                          <a:solidFill>
                            <a:schemeClr val="tx1"/>
                          </a:solidFill>
                          <a:latin typeface="+mn-lt"/>
                          <a:cs typeface="Amatic SC" panose="00000500000000000000" pitchFamily="2" charset="-79"/>
                        </a:rPr>
                        <a:t>  with help &amp; independently.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Develop manipulation and control ( fine motor)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Kick,</a:t>
                      </a:r>
                      <a:r>
                        <a:rPr lang="en-US" sz="1050" baseline="0" dirty="0">
                          <a:solidFill>
                            <a:schemeClr val="tx1"/>
                          </a:solidFill>
                          <a:latin typeface="+mn-lt"/>
                          <a:cs typeface="Amatic SC" panose="00000500000000000000" pitchFamily="2" charset="-79"/>
                        </a:rPr>
                        <a:t> throw &amp; catch balls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Develop desire to become independent – dressing &amp; undressing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Develop manipulation and control ( fine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Kick, throw &amp; catch balls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Develop desire to become independent – dressing &amp; undressing ( zips)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Develop manipulation and control ( fine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large</a:t>
                      </a:r>
                      <a:r>
                        <a:rPr lang="en-GB" sz="1050" baseline="0" dirty="0">
                          <a:solidFill>
                            <a:schemeClr val="tx1"/>
                          </a:solidFill>
                          <a:latin typeface="+mn-lt"/>
                          <a:cs typeface="Amatic SC" panose="00000500000000000000" pitchFamily="2" charset="-79"/>
                        </a:rPr>
                        <a:t> muscle movements – paint &amp; make marks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a comfortable grip with good control when mark making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large</a:t>
                      </a:r>
                      <a:r>
                        <a:rPr lang="en-GB" sz="1050" baseline="0" dirty="0">
                          <a:solidFill>
                            <a:schemeClr val="tx1"/>
                          </a:solidFill>
                          <a:latin typeface="+mn-lt"/>
                          <a:cs typeface="Amatic SC" panose="00000500000000000000" pitchFamily="2" charset="-79"/>
                        </a:rPr>
                        <a:t> muscle movements – paint &amp; make marks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a comfortable grip with good control when mark making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10200669"/>
                  </a:ext>
                </a:extLst>
              </a:tr>
            </a:tbl>
          </a:graphicData>
        </a:graphic>
      </p:graphicFrame>
    </p:spTree>
    <p:extLst>
      <p:ext uri="{BB962C8B-B14F-4D97-AF65-F5344CB8AC3E}">
        <p14:creationId xmlns:p14="http://schemas.microsoft.com/office/powerpoint/2010/main" val="1555187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301837717"/>
              </p:ext>
            </p:extLst>
          </p:nvPr>
        </p:nvGraphicFramePr>
        <p:xfrm>
          <a:off x="163902" y="583421"/>
          <a:ext cx="11852694" cy="2903220"/>
        </p:xfrm>
        <a:graphic>
          <a:graphicData uri="http://schemas.openxmlformats.org/drawingml/2006/table">
            <a:tbl>
              <a:tblPr firstRow="1" bandRow="1">
                <a:tableStyleId>{5C22544A-7EE6-4342-B048-85BDC9FD1C3A}</a:tableStyleId>
              </a:tblPr>
              <a:tblGrid>
                <a:gridCol w="1693242">
                  <a:extLst>
                    <a:ext uri="{9D8B030D-6E8A-4147-A177-3AD203B41FA5}">
                      <a16:colId xmlns:a16="http://schemas.microsoft.com/office/drawing/2014/main" val="490840291"/>
                    </a:ext>
                  </a:extLst>
                </a:gridCol>
                <a:gridCol w="1697026">
                  <a:extLst>
                    <a:ext uri="{9D8B030D-6E8A-4147-A177-3AD203B41FA5}">
                      <a16:colId xmlns:a16="http://schemas.microsoft.com/office/drawing/2014/main" val="4126573509"/>
                    </a:ext>
                  </a:extLst>
                </a:gridCol>
                <a:gridCol w="1701660">
                  <a:extLst>
                    <a:ext uri="{9D8B030D-6E8A-4147-A177-3AD203B41FA5}">
                      <a16:colId xmlns:a16="http://schemas.microsoft.com/office/drawing/2014/main" val="317571724"/>
                    </a:ext>
                  </a:extLst>
                </a:gridCol>
                <a:gridCol w="1691479">
                  <a:extLst>
                    <a:ext uri="{9D8B030D-6E8A-4147-A177-3AD203B41FA5}">
                      <a16:colId xmlns:a16="http://schemas.microsoft.com/office/drawing/2014/main" val="905706936"/>
                    </a:ext>
                  </a:extLst>
                </a:gridCol>
                <a:gridCol w="1622539">
                  <a:extLst>
                    <a:ext uri="{9D8B030D-6E8A-4147-A177-3AD203B41FA5}">
                      <a16:colId xmlns:a16="http://schemas.microsoft.com/office/drawing/2014/main" val="3544741037"/>
                    </a:ext>
                  </a:extLst>
                </a:gridCol>
                <a:gridCol w="1601309">
                  <a:extLst>
                    <a:ext uri="{9D8B030D-6E8A-4147-A177-3AD203B41FA5}">
                      <a16:colId xmlns:a16="http://schemas.microsoft.com/office/drawing/2014/main" val="2312279625"/>
                    </a:ext>
                  </a:extLst>
                </a:gridCol>
                <a:gridCol w="1845439">
                  <a:extLst>
                    <a:ext uri="{9D8B030D-6E8A-4147-A177-3AD203B41FA5}">
                      <a16:colId xmlns:a16="http://schemas.microsoft.com/office/drawing/2014/main" val="369706103"/>
                    </a:ext>
                  </a:extLst>
                </a:gridCol>
              </a:tblGrid>
              <a:tr h="1834153">
                <a:tc>
                  <a:txBody>
                    <a:bodyPr/>
                    <a:lstStyle/>
                    <a:p>
                      <a:pPr algn="ctr"/>
                      <a:r>
                        <a:rPr lang="en-GB" sz="2400" b="1" dirty="0">
                          <a:latin typeface="Amatic SC" panose="00000500000000000000" pitchFamily="2" charset="-79"/>
                          <a:cs typeface="Amatic SC" panose="00000500000000000000" pitchFamily="2" charset="-79"/>
                        </a:rPr>
                        <a:t>Understanding</a:t>
                      </a:r>
                      <a:r>
                        <a:rPr lang="en-GB" sz="2400" b="1" baseline="0" dirty="0">
                          <a:latin typeface="Amatic SC" panose="00000500000000000000" pitchFamily="2" charset="-79"/>
                          <a:cs typeface="Amatic SC" panose="00000500000000000000" pitchFamily="2" charset="-79"/>
                        </a:rPr>
                        <a:t> the World</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Make connections between the</a:t>
                      </a:r>
                      <a:r>
                        <a:rPr lang="en-GB" sz="1050" baseline="0" dirty="0">
                          <a:solidFill>
                            <a:schemeClr val="tx1"/>
                          </a:solidFill>
                          <a:latin typeface="+mn-lt"/>
                          <a:cs typeface="Amatic SC" panose="00000500000000000000" pitchFamily="2" charset="-79"/>
                        </a:rPr>
                        <a:t> features of their family and other families.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Make connections between the</a:t>
                      </a:r>
                      <a:r>
                        <a:rPr lang="en-GB" sz="1050" baseline="0" dirty="0">
                          <a:solidFill>
                            <a:schemeClr val="tx1"/>
                          </a:solidFill>
                          <a:latin typeface="+mn-lt"/>
                          <a:cs typeface="Amatic SC" panose="00000500000000000000" pitchFamily="2" charset="-79"/>
                        </a:rPr>
                        <a:t> features of their family and other families.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Notice differences</a:t>
                      </a:r>
                      <a:r>
                        <a:rPr lang="en-GB" sz="1050" baseline="0" dirty="0">
                          <a:solidFill>
                            <a:schemeClr val="tx1"/>
                          </a:solidFill>
                          <a:latin typeface="+mn-lt"/>
                          <a:cs typeface="Amatic SC" panose="00000500000000000000" pitchFamily="2" charset="-79"/>
                        </a:rPr>
                        <a:t> between people.</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Show</a:t>
                      </a:r>
                      <a:r>
                        <a:rPr lang="en-US" sz="1050" baseline="0" dirty="0">
                          <a:solidFill>
                            <a:schemeClr val="tx1"/>
                          </a:solidFill>
                          <a:latin typeface="+mn-lt"/>
                          <a:cs typeface="Amatic SC" panose="00000500000000000000" pitchFamily="2" charset="-79"/>
                        </a:rPr>
                        <a:t> interest in different occupations.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natural materials inside &amp; outside the classroom.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&amp; respond to different</a:t>
                      </a:r>
                      <a:r>
                        <a:rPr lang="en-GB" sz="1050" baseline="0" dirty="0">
                          <a:solidFill>
                            <a:schemeClr val="tx1"/>
                          </a:solidFill>
                          <a:latin typeface="+mn-lt"/>
                          <a:cs typeface="Amatic SC" panose="00000500000000000000" pitchFamily="2" charset="-79"/>
                        </a:rPr>
                        <a:t> natural phenomena.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Plant seeds &amp; care for growing plants.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Begin to make sense of their own life story and their families history.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Know</a:t>
                      </a:r>
                      <a:r>
                        <a:rPr lang="en-GB" sz="1050" baseline="0" dirty="0">
                          <a:solidFill>
                            <a:schemeClr val="tx1"/>
                          </a:solidFill>
                          <a:latin typeface="+mn-lt"/>
                          <a:cs typeface="Amatic SC" panose="00000500000000000000" pitchFamily="2" charset="-79"/>
                        </a:rPr>
                        <a:t> there are different countries in the world.       ( experiences &amp; photos)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Have a positive attitude towards the differences between people.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Begin to make sense of their own life story and their families history.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Talk about what they see using</a:t>
                      </a:r>
                      <a:r>
                        <a:rPr lang="en-US" sz="1050" baseline="0" dirty="0">
                          <a:solidFill>
                            <a:schemeClr val="tx1"/>
                          </a:solidFill>
                          <a:latin typeface="+mn-lt"/>
                          <a:cs typeface="Amatic SC" panose="00000500000000000000" pitchFamily="2" charset="-79"/>
                        </a:rPr>
                        <a:t> a variety of vocabulary.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72905945"/>
                  </a:ext>
                </a:extLst>
              </a:tr>
              <a:tr h="1041618">
                <a:tc>
                  <a:txBody>
                    <a:bodyPr/>
                    <a:lstStyle/>
                    <a:p>
                      <a:pPr algn="ctr"/>
                      <a:r>
                        <a:rPr lang="en-GB" sz="2400" b="1" dirty="0">
                          <a:latin typeface="Amatic SC" panose="00000500000000000000" pitchFamily="2" charset="-79"/>
                          <a:cs typeface="Amatic SC" panose="00000500000000000000" pitchFamily="2" charset="-79"/>
                        </a:rPr>
                        <a:t>Expressive Arts &amp; Design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Explore different resources using senses to investigate them.</a:t>
                      </a:r>
                      <a:r>
                        <a:rPr lang="en-GB" sz="1050" baseline="0" dirty="0">
                          <a:solidFill>
                            <a:schemeClr val="tx1"/>
                          </a:solidFill>
                          <a:latin typeface="+mn-lt"/>
                          <a:cs typeface="Amatic SC" panose="00000500000000000000" pitchFamily="2" charset="-79"/>
                        </a:rPr>
                        <a:t>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Explore voices and enjoy making sounds.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different resources using senses to investigate them.</a:t>
                      </a:r>
                      <a:r>
                        <a:rPr lang="en-GB" sz="1050" baseline="0" dirty="0">
                          <a:solidFill>
                            <a:schemeClr val="tx1"/>
                          </a:solidFill>
                          <a:latin typeface="+mn-lt"/>
                          <a:cs typeface="Amatic SC" panose="00000500000000000000" pitchFamily="2" charset="-79"/>
                        </a:rPr>
                        <a:t>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Enjoy taking part</a:t>
                      </a:r>
                      <a:r>
                        <a:rPr lang="en-GB" sz="1050" baseline="0" dirty="0">
                          <a:solidFill>
                            <a:schemeClr val="tx1"/>
                          </a:solidFill>
                          <a:latin typeface="+mn-lt"/>
                          <a:cs typeface="Amatic SC" panose="00000500000000000000" pitchFamily="2" charset="-79"/>
                        </a:rPr>
                        <a:t> in action songs.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Use their imagination to consider what they can do with different materials.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Enjoy taking part</a:t>
                      </a:r>
                      <a:r>
                        <a:rPr lang="en-US" sz="1050" baseline="0" dirty="0">
                          <a:solidFill>
                            <a:schemeClr val="tx1"/>
                          </a:solidFill>
                          <a:latin typeface="+mn-lt"/>
                          <a:cs typeface="Amatic SC" panose="00000500000000000000" pitchFamily="2" charset="-79"/>
                        </a:rPr>
                        <a:t> in action songs.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Use their imagination to consider what they can do with different materials.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Enjoy taking part in action songs.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Join materials &amp; explore textures.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Develop small world &amp; pretend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Join materials &amp; explore textures.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Develop small world &amp; pretend play.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781619446"/>
                  </a:ext>
                </a:extLst>
              </a:tr>
            </a:tbl>
          </a:graphicData>
        </a:graphic>
      </p:graphicFrame>
    </p:spTree>
    <p:extLst>
      <p:ext uri="{BB962C8B-B14F-4D97-AF65-F5344CB8AC3E}">
        <p14:creationId xmlns:p14="http://schemas.microsoft.com/office/powerpoint/2010/main" val="3939654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err="1">
                <a:latin typeface="Amatic SC" panose="00000500000000000000" pitchFamily="2" charset="-79"/>
                <a:cs typeface="Amatic SC" panose="00000500000000000000" pitchFamily="2" charset="-79"/>
              </a:rPr>
              <a:t>Nuresry</a:t>
            </a:r>
            <a:r>
              <a:rPr lang="en-US" sz="3600" dirty="0">
                <a:latin typeface="Amatic SC" panose="00000500000000000000" pitchFamily="2" charset="-79"/>
                <a:cs typeface="Amatic SC" panose="00000500000000000000" pitchFamily="2" charset="-79"/>
              </a:rPr>
              <a:t>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643644047"/>
              </p:ext>
            </p:extLst>
          </p:nvPr>
        </p:nvGraphicFramePr>
        <p:xfrm>
          <a:off x="171904" y="512838"/>
          <a:ext cx="11848192" cy="6211730"/>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6382">
                  <a:extLst>
                    <a:ext uri="{9D8B030D-6E8A-4147-A177-3AD203B41FA5}">
                      <a16:colId xmlns:a16="http://schemas.microsoft.com/office/drawing/2014/main" val="2865123548"/>
                    </a:ext>
                  </a:extLst>
                </a:gridCol>
                <a:gridCol w="1701013">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74163">
                  <a:extLst>
                    <a:ext uri="{9D8B030D-6E8A-4147-A177-3AD203B41FA5}">
                      <a16:colId xmlns:a16="http://schemas.microsoft.com/office/drawing/2014/main" val="2709165749"/>
                    </a:ext>
                  </a:extLst>
                </a:gridCol>
                <a:gridCol w="1558896">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r>
                        <a:rPr lang="en-US" sz="2000" baseline="0" dirty="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There is something special going 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People who help</a:t>
                      </a:r>
                      <a:r>
                        <a:rPr lang="en-US" sz="2000" baseline="0" dirty="0">
                          <a:latin typeface="Amatic SC" panose="00000500000000000000" pitchFamily="2" charset="-79"/>
                          <a:cs typeface="Amatic SC" panose="00000500000000000000" pitchFamily="2" charset="-79"/>
                        </a:rPr>
                        <a:t> us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 great outdoors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The animal world</a:t>
                      </a:r>
                      <a:r>
                        <a:rPr lang="en-US" sz="2000" baseline="0" dirty="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Summer</a:t>
                      </a:r>
                      <a:r>
                        <a:rPr lang="en-US" sz="2000" baseline="0" dirty="0">
                          <a:latin typeface="Amatic SC" panose="00000500000000000000" pitchFamily="2" charset="-79"/>
                          <a:cs typeface="Amatic SC" panose="00000500000000000000" pitchFamily="2" charset="-79"/>
                        </a:rPr>
                        <a:t> fun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2390346">
                <a:tc>
                  <a:txBody>
                    <a:bodyPr/>
                    <a:lstStyle/>
                    <a:p>
                      <a:pPr algn="ctr"/>
                      <a:r>
                        <a:rPr lang="en-US" sz="2400" b="1" dirty="0">
                          <a:latin typeface="Amatic SC" panose="00000500000000000000" pitchFamily="2" charset="-79"/>
                          <a:cs typeface="Amatic SC" panose="00000500000000000000" pitchFamily="2" charset="-79"/>
                        </a:rPr>
                        <a:t>British Values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CC66FF"/>
                          </a:solidFill>
                          <a:latin typeface="Amatic SC" panose="00000500000000000000" pitchFamily="2" charset="-79"/>
                          <a:cs typeface="Amatic SC" panose="00000500000000000000" pitchFamily="2" charset="-79"/>
                        </a:rPr>
                        <a:t> </a:t>
                      </a:r>
                    </a:p>
                    <a:p>
                      <a:pPr algn="ctr"/>
                      <a:endParaRPr lang="en-US" sz="5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600" b="1" i="0" dirty="0">
                          <a:solidFill>
                            <a:schemeClr val="bg1">
                              <a:lumMod val="50000"/>
                            </a:schemeClr>
                          </a:solidFill>
                          <a:effectLst/>
                          <a:latin typeface="+mn-lt"/>
                        </a:rPr>
                        <a:t>Mutual respect </a:t>
                      </a:r>
                    </a:p>
                    <a:p>
                      <a:pPr marL="0" indent="0" algn="ctr">
                        <a:buFont typeface="Arial" panose="020B0604020202020204" pitchFamily="34" charset="0"/>
                        <a:buNone/>
                      </a:pPr>
                      <a:r>
                        <a:rPr lang="en-US" sz="1050" b="0" i="0" dirty="0">
                          <a:solidFill>
                            <a:schemeClr val="tx1"/>
                          </a:solidFill>
                          <a:effectLst/>
                          <a:latin typeface="+mn-lt"/>
                        </a:rPr>
                        <a:t> </a:t>
                      </a:r>
                      <a:r>
                        <a:rPr lang="en-GB" sz="1050" dirty="0">
                          <a:solidFill>
                            <a:schemeClr val="tx1"/>
                          </a:solidFill>
                          <a:latin typeface="+mn-lt"/>
                        </a:rPr>
                        <a:t>We are all unique. </a:t>
                      </a:r>
                    </a:p>
                    <a:p>
                      <a:pPr marL="0" lvl="0" indent="0" algn="ctr">
                        <a:buFont typeface="Arial" panose="020B0604020202020204" pitchFamily="34" charset="0"/>
                        <a:buNone/>
                      </a:pPr>
                      <a:r>
                        <a:rPr lang="en-GB" sz="1050" dirty="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50" dirty="0">
                          <a:solidFill>
                            <a:schemeClr val="tx1"/>
                          </a:solidFill>
                          <a:latin typeface="+mn-lt"/>
                        </a:rPr>
                        <a:t>All cultures are learned , respected, and celebrated. </a:t>
                      </a:r>
                    </a:p>
                    <a:p>
                      <a:pPr marL="0" lvl="0" indent="0" algn="ctr">
                        <a:buFont typeface="Arial" panose="020B0604020202020204" pitchFamily="34" charset="0"/>
                        <a:buNone/>
                      </a:pPr>
                      <a:endParaRPr lang="en-GB" sz="1000" dirty="0">
                        <a:solidFill>
                          <a:schemeClr val="tx1"/>
                        </a:solidFill>
                        <a:latin typeface="+mn-lt"/>
                      </a:endParaRPr>
                    </a:p>
                    <a:p>
                      <a:pPr algn="ctr" rtl="0" fontAlgn="base"/>
                      <a:endParaRPr lang="en-US" sz="1600" b="0" i="0" dirty="0">
                        <a:solidFill>
                          <a:schemeClr val="bg1">
                            <a:lumMod val="50000"/>
                          </a:schemeClr>
                        </a:solidFill>
                        <a:effectLst/>
                        <a:latin typeface="+mn-lt"/>
                      </a:endParaRP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Mutual</a:t>
                      </a:r>
                    </a:p>
                    <a:p>
                      <a:pPr algn="ctr" rtl="0" fontAlgn="base"/>
                      <a:r>
                        <a:rPr lang="en-US" sz="1600" b="1" i="0" dirty="0">
                          <a:solidFill>
                            <a:schemeClr val="bg1">
                              <a:lumMod val="50000"/>
                            </a:schemeClr>
                          </a:solidFill>
                          <a:effectLst/>
                          <a:latin typeface="+mn-lt"/>
                        </a:rPr>
                        <a:t>Tolerance </a:t>
                      </a:r>
                    </a:p>
                    <a:p>
                      <a:pPr algn="ctr" eaLnBrk="1" hangingPunct="1"/>
                      <a:r>
                        <a:rPr lang="en-GB" altLang="en-US" sz="1050" b="0" dirty="0">
                          <a:latin typeface="+mn-lt"/>
                          <a:cs typeface="Amatic SC" panose="00000500000000000000" pitchFamily="2" charset="-79"/>
                        </a:rPr>
                        <a:t>Everyone is valued, all cultures are celebrated and we all share and respect the opinions of others. </a:t>
                      </a:r>
                    </a:p>
                    <a:p>
                      <a:pPr algn="ctr" rtl="0" fontAlgn="base"/>
                      <a:r>
                        <a:rPr lang="en-US" sz="1600" b="0" i="0" dirty="0">
                          <a:solidFill>
                            <a:schemeClr val="bg1">
                              <a:lumMod val="50000"/>
                            </a:schemeClr>
                          </a:solidFill>
                          <a:effectLst/>
                          <a:latin typeface="+mn-lt"/>
                        </a:rPr>
                        <a:t> </a:t>
                      </a:r>
                      <a:r>
                        <a:rPr lang="en-US" sz="1050" b="0" i="0" kern="1200" dirty="0">
                          <a:solidFill>
                            <a:schemeClr val="dk1"/>
                          </a:solidFill>
                          <a:effectLst/>
                          <a:latin typeface="+mn-lt"/>
                          <a:ea typeface="+mn-ea"/>
                          <a:cs typeface="+mn-cs"/>
                        </a:rPr>
                        <a:t>Mutual tolerance of those with different faiths and beliefs and for those without faith.</a:t>
                      </a:r>
                    </a:p>
                    <a:p>
                      <a:pPr algn="ctr" rtl="0" fontAlgn="base"/>
                      <a:r>
                        <a:rPr lang="en-US" sz="1050" b="0" i="0" kern="1200" dirty="0">
                          <a:solidFill>
                            <a:schemeClr val="dk1"/>
                          </a:solidFill>
                          <a:effectLst/>
                          <a:latin typeface="+mn-lt"/>
                          <a:ea typeface="+mn-ea"/>
                          <a:cs typeface="+mn-cs"/>
                        </a:rPr>
                        <a:t>Explored through celebrations </a:t>
                      </a:r>
                      <a:endParaRPr lang="en-US" sz="1050" b="0" i="0" dirty="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Rule of law </a:t>
                      </a:r>
                    </a:p>
                    <a:p>
                      <a:pPr marL="0" indent="0" algn="ctr">
                        <a:buFont typeface="Arial" panose="020B0604020202020204" pitchFamily="34" charset="0"/>
                        <a:buNone/>
                      </a:pPr>
                      <a:r>
                        <a:rPr lang="en-GB" sz="1050" dirty="0">
                          <a:solidFill>
                            <a:schemeClr val="tx1"/>
                          </a:solidFill>
                          <a:latin typeface="+mn-lt"/>
                        </a:rPr>
                        <a:t>We all know that we have rules at school that we must follow. </a:t>
                      </a:r>
                    </a:p>
                    <a:p>
                      <a:pPr marL="0" indent="0" algn="ctr">
                        <a:buFont typeface="Arial" panose="020B0604020202020204" pitchFamily="34" charset="0"/>
                        <a:buNone/>
                      </a:pPr>
                      <a:r>
                        <a:rPr lang="en-GB" sz="1050" dirty="0">
                          <a:solidFill>
                            <a:schemeClr val="tx1"/>
                          </a:solidFill>
                          <a:latin typeface="+mn-lt"/>
                        </a:rPr>
                        <a:t>We know who to talk to if we do not feel safe. </a:t>
                      </a:r>
                    </a:p>
                    <a:p>
                      <a:pPr marL="0" indent="0" algn="ctr">
                        <a:buFont typeface="Arial" panose="020B0604020202020204" pitchFamily="34" charset="0"/>
                        <a:buNone/>
                      </a:pPr>
                      <a:r>
                        <a:rPr lang="en-GB" sz="1050" dirty="0">
                          <a:solidFill>
                            <a:schemeClr val="tx1"/>
                          </a:solidFill>
                          <a:latin typeface="+mn-lt"/>
                        </a:rPr>
                        <a:t>We know right from wrong. </a:t>
                      </a:r>
                    </a:p>
                    <a:p>
                      <a:pPr marL="0" indent="0" algn="ctr">
                        <a:buFont typeface="Arial" panose="020B0604020202020204" pitchFamily="34" charset="0"/>
                        <a:buNone/>
                      </a:pPr>
                      <a:r>
                        <a:rPr lang="en-GB" sz="1050" dirty="0">
                          <a:solidFill>
                            <a:schemeClr val="tx1"/>
                          </a:solidFill>
                          <a:latin typeface="+mn-lt"/>
                        </a:rPr>
                        <a:t>We recognise that we are accountable for our actions. </a:t>
                      </a:r>
                    </a:p>
                    <a:p>
                      <a:pPr marL="0" indent="0" algn="ctr">
                        <a:buFont typeface="Arial" panose="020B0604020202020204" pitchFamily="34" charset="0"/>
                        <a:buNone/>
                      </a:pPr>
                      <a:r>
                        <a:rPr lang="en-GB" sz="1050" dirty="0">
                          <a:solidFill>
                            <a:schemeClr val="tx1"/>
                          </a:solidFill>
                          <a:latin typeface="+mn-lt"/>
                        </a:rPr>
                        <a:t>We must work together as a team when it is necessary. </a:t>
                      </a:r>
                    </a:p>
                    <a:p>
                      <a:pPr marL="0" indent="0" algn="ctr">
                        <a:buFont typeface="Arial" panose="020B0604020202020204" pitchFamily="34" charset="0"/>
                        <a:buNone/>
                      </a:pPr>
                      <a:r>
                        <a:rPr lang="en-GB" sz="1050" dirty="0">
                          <a:solidFill>
                            <a:schemeClr val="tx1"/>
                          </a:solidFill>
                          <a:latin typeface="+mn-lt"/>
                        </a:rPr>
                        <a:t>Class</a:t>
                      </a:r>
                      <a:r>
                        <a:rPr lang="en-GB" sz="1050" baseline="0" dirty="0">
                          <a:solidFill>
                            <a:schemeClr val="tx1"/>
                          </a:solidFill>
                          <a:latin typeface="+mn-lt"/>
                        </a:rPr>
                        <a:t> rules</a:t>
                      </a:r>
                      <a:endParaRPr lang="en-GB" sz="105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Individual liberty</a:t>
                      </a:r>
                    </a:p>
                    <a:p>
                      <a:pPr marL="0" indent="0" algn="ctr">
                        <a:buFont typeface="Arial" panose="020B0604020202020204" pitchFamily="34" charset="0"/>
                        <a:buNone/>
                      </a:pPr>
                      <a:r>
                        <a:rPr lang="en-GB" sz="1000" dirty="0">
                          <a:solidFill>
                            <a:schemeClr val="tx1"/>
                          </a:solidFill>
                          <a:latin typeface="+mn-lt"/>
                        </a:rPr>
                        <a:t>We all have the right to have our own views. </a:t>
                      </a:r>
                    </a:p>
                    <a:p>
                      <a:pPr marL="0" indent="0" algn="ctr">
                        <a:buFont typeface="Arial" panose="020B0604020202020204" pitchFamily="34" charset="0"/>
                        <a:buNone/>
                      </a:pPr>
                      <a:r>
                        <a:rPr lang="en-GB" sz="1000" dirty="0">
                          <a:solidFill>
                            <a:schemeClr val="tx1"/>
                          </a:solidFill>
                          <a:latin typeface="+mn-lt"/>
                        </a:rPr>
                        <a:t>We are all respected as individuals. </a:t>
                      </a:r>
                    </a:p>
                    <a:p>
                      <a:pPr marL="0" indent="0" algn="ctr">
                        <a:buFont typeface="Arial" panose="020B0604020202020204" pitchFamily="34" charset="0"/>
                        <a:buNone/>
                      </a:pPr>
                      <a:r>
                        <a:rPr lang="en-GB" sz="1000" dirty="0">
                          <a:solidFill>
                            <a:schemeClr val="tx1"/>
                          </a:solidFill>
                          <a:latin typeface="+mn-lt"/>
                        </a:rPr>
                        <a:t>We feel safe to have a go at new activities. </a:t>
                      </a:r>
                    </a:p>
                    <a:p>
                      <a:pPr marL="0" indent="0" algn="ctr">
                        <a:buFont typeface="Arial" panose="020B0604020202020204" pitchFamily="34" charset="0"/>
                        <a:buNone/>
                      </a:pPr>
                      <a:r>
                        <a:rPr lang="en-GB" sz="1000" dirty="0">
                          <a:solidFill>
                            <a:schemeClr val="tx1"/>
                          </a:solidFill>
                          <a:latin typeface="+mn-lt"/>
                        </a:rPr>
                        <a:t>We understand and celebrate the fact that everyone is different. </a:t>
                      </a:r>
                    </a:p>
                    <a:p>
                      <a:pPr marL="0" indent="0" algn="ctr" rtl="0" fontAlgn="base">
                        <a:buFont typeface="Arial" panose="020B0604020202020204" pitchFamily="34" charset="0"/>
                        <a:buNone/>
                      </a:pPr>
                      <a:r>
                        <a:rPr lang="en-US" sz="1000" b="0" i="0" dirty="0">
                          <a:solidFill>
                            <a:schemeClr val="tx1"/>
                          </a:solidFill>
                          <a:effectLst/>
                          <a:latin typeface="+mn-lt"/>
                        </a:rPr>
                        <a:t> </a:t>
                      </a: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Democracy</a:t>
                      </a:r>
                    </a:p>
                    <a:p>
                      <a:pPr marL="0" indent="0" algn="ctr">
                        <a:buFont typeface="Arial" panose="020B0604020202020204" pitchFamily="34" charset="0"/>
                        <a:buNone/>
                      </a:pPr>
                      <a:r>
                        <a:rPr lang="en-GB" sz="1050" dirty="0">
                          <a:solidFill>
                            <a:schemeClr val="tx1"/>
                          </a:solidFill>
                          <a:latin typeface="+mn-lt"/>
                        </a:rPr>
                        <a:t>We all have the right to be listened to. </a:t>
                      </a:r>
                    </a:p>
                    <a:p>
                      <a:pPr marL="0" indent="0" algn="ctr">
                        <a:buFont typeface="Arial" panose="020B0604020202020204" pitchFamily="34" charset="0"/>
                        <a:buNone/>
                      </a:pPr>
                      <a:r>
                        <a:rPr lang="en-GB" sz="1050" dirty="0">
                          <a:solidFill>
                            <a:schemeClr val="tx1"/>
                          </a:solidFill>
                          <a:latin typeface="+mn-lt"/>
                        </a:rPr>
                        <a:t>We respect everyone and we value their different  ideas and opinions. </a:t>
                      </a:r>
                    </a:p>
                    <a:p>
                      <a:pPr marL="0" indent="0" algn="ctr">
                        <a:buFont typeface="Arial" panose="020B0604020202020204" pitchFamily="34" charset="0"/>
                        <a:buNone/>
                      </a:pPr>
                      <a:r>
                        <a:rPr lang="en-GB" sz="1050" dirty="0">
                          <a:solidFill>
                            <a:schemeClr val="tx1"/>
                          </a:solidFill>
                          <a:latin typeface="+mn-lt"/>
                        </a:rPr>
                        <a:t>We have the opportunity to play with who we want to play with. </a:t>
                      </a:r>
                    </a:p>
                    <a:p>
                      <a:pPr marL="0" indent="0" algn="ctr">
                        <a:buFont typeface="Arial" panose="020B0604020202020204" pitchFamily="34" charset="0"/>
                        <a:buNone/>
                      </a:pPr>
                      <a:r>
                        <a:rPr lang="en-GB" sz="1050" dirty="0">
                          <a:solidFill>
                            <a:schemeClr val="tx1"/>
                          </a:solidFill>
                          <a:latin typeface="+mn-lt"/>
                        </a:rPr>
                        <a:t>We listen with intrigue and value and respect the opinions of others. </a:t>
                      </a:r>
                      <a:r>
                        <a:rPr lang="en-US" sz="1050" b="0" i="0" dirty="0">
                          <a:solidFill>
                            <a:schemeClr val="tx1"/>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600" b="1" i="0" dirty="0">
                          <a:solidFill>
                            <a:schemeClr val="bg1">
                              <a:lumMod val="50000"/>
                            </a:schemeClr>
                          </a:solidFill>
                          <a:effectLst/>
                          <a:latin typeface="+mn-lt"/>
                        </a:rPr>
                        <a:t>Recap all British Values </a:t>
                      </a:r>
                    </a:p>
                    <a:p>
                      <a:pPr algn="ctr"/>
                      <a:r>
                        <a:rPr lang="en-US" sz="1600" b="0" i="0" dirty="0">
                          <a:solidFill>
                            <a:schemeClr val="bg1">
                              <a:lumMod val="50000"/>
                            </a:schemeClr>
                          </a:solidFill>
                          <a:effectLst/>
                          <a:latin typeface="+mn-lt"/>
                        </a:rPr>
                        <a:t> </a:t>
                      </a:r>
                      <a:r>
                        <a:rPr lang="en-US" sz="1050" b="0" i="0" kern="1200" dirty="0">
                          <a:solidFill>
                            <a:schemeClr val="dk1"/>
                          </a:solidFill>
                          <a:effectLst/>
                          <a:latin typeface="+mn-lt"/>
                          <a:ea typeface="+mn-ea"/>
                          <a:cs typeface="+mn-cs"/>
                        </a:rPr>
                        <a:t>Fundamental British Values underpin what it is to be a citizen in a modern and diverse Great Britain, valuing our community and celebrating diversity of the UK.</a:t>
                      </a:r>
                    </a:p>
                    <a:p>
                      <a:pPr algn="ctr"/>
                      <a:r>
                        <a:rPr lang="en-US" sz="1050" b="0" i="0" kern="1200" dirty="0">
                          <a:solidFill>
                            <a:schemeClr val="dk1"/>
                          </a:solidFill>
                          <a:effectLst/>
                          <a:latin typeface="+mn-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1493966">
                <a:tc>
                  <a:txBody>
                    <a:bodyPr/>
                    <a:lstStyle/>
                    <a:p>
                      <a:pPr algn="ctr"/>
                      <a:r>
                        <a:rPr lang="en-US" sz="2400" b="1" dirty="0">
                          <a:latin typeface="Amatic SC" panose="00000500000000000000" pitchFamily="2" charset="-79"/>
                          <a:cs typeface="Amatic SC" panose="00000500000000000000" pitchFamily="2" charset="-79"/>
                        </a:rPr>
                        <a:t>Assessment opportunities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 TRUST Baseline data on entry </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endParaRPr lang="en-US"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Phase meeting and internal moderations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Pupil progress meetings</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Cluster 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TRUST moderation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Reports</a:t>
                      </a:r>
                      <a:r>
                        <a:rPr lang="en-US" sz="1050" baseline="0" dirty="0">
                          <a:solidFill>
                            <a:schemeClr val="tx1"/>
                          </a:solidFill>
                          <a:latin typeface="+mn-lt"/>
                          <a:cs typeface="Amatic SC" panose="00000500000000000000" pitchFamily="2" charset="-79"/>
                        </a:rPr>
                        <a:t> </a:t>
                      </a:r>
                    </a:p>
                    <a:p>
                      <a:pPr algn="ct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r>
                        <a:rPr lang="en-US" sz="2400" b="1" dirty="0">
                          <a:latin typeface="Amatic SC" panose="00000500000000000000" pitchFamily="2" charset="-79"/>
                          <a:cs typeface="Amatic SC" panose="00000500000000000000" pitchFamily="2" charset="-79"/>
                        </a:rPr>
                        <a:t>Parental </a:t>
                      </a:r>
                    </a:p>
                    <a:p>
                      <a:pPr algn="ctr"/>
                      <a:r>
                        <a:rPr lang="en-US" sz="2400" b="1" dirty="0">
                          <a:latin typeface="Amatic SC" panose="00000500000000000000" pitchFamily="2" charset="-79"/>
                          <a:cs typeface="Amatic SC" panose="00000500000000000000" pitchFamily="2" charset="-79"/>
                        </a:rPr>
                        <a:t>Involvement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Home</a:t>
                      </a:r>
                      <a:r>
                        <a:rPr lang="en-GB" sz="1050" baseline="0" dirty="0">
                          <a:solidFill>
                            <a:schemeClr val="tx1"/>
                          </a:solidFill>
                          <a:latin typeface="+mn-lt"/>
                          <a:cs typeface="Amatic SC" panose="00000500000000000000" pitchFamily="2" charset="-79"/>
                        </a:rPr>
                        <a:t> visits</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Tapestry involvement</a:t>
                      </a:r>
                    </a:p>
                    <a:p>
                      <a:pPr algn="ctr"/>
                      <a:r>
                        <a:rPr lang="en-GB" sz="1050" dirty="0">
                          <a:solidFill>
                            <a:schemeClr val="tx1"/>
                          </a:solidFill>
                          <a:latin typeface="+mn-lt"/>
                          <a:cs typeface="Amatic SC" panose="00000500000000000000" pitchFamily="2" charset="-79"/>
                        </a:rPr>
                        <a:t>Weekly home/school  diary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Performance</a:t>
                      </a:r>
                      <a:r>
                        <a:rPr lang="en-GB" sz="1050" baseline="0" dirty="0">
                          <a:solidFill>
                            <a:schemeClr val="tx1"/>
                          </a:solidFill>
                          <a:latin typeface="+mn-lt"/>
                          <a:cs typeface="Amatic SC" panose="00000500000000000000" pitchFamily="2" charset="-79"/>
                        </a:rPr>
                        <a:t> of Christmas songs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a:t>
                      </a:r>
                      <a:r>
                        <a:rPr lang="en-GB" sz="1050" baseline="0" dirty="0">
                          <a:solidFill>
                            <a:schemeClr val="tx1"/>
                          </a:solidFill>
                          <a:latin typeface="+mn-lt"/>
                          <a:cs typeface="Amatic SC" panose="00000500000000000000" pitchFamily="2" charset="-79"/>
                        </a:rPr>
                        <a:t> meetings</a:t>
                      </a:r>
                      <a:r>
                        <a:rPr lang="en-GB" sz="1050" dirty="0">
                          <a:solidFill>
                            <a:schemeClr val="tx1"/>
                          </a:solidFill>
                          <a:latin typeface="+mn-lt"/>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End</a:t>
                      </a:r>
                      <a:r>
                        <a:rPr lang="en-GB" sz="1050" baseline="0" dirty="0">
                          <a:solidFill>
                            <a:schemeClr val="tx1"/>
                          </a:solidFill>
                          <a:latin typeface="+mn-lt"/>
                          <a:cs typeface="Amatic SC" panose="00000500000000000000" pitchFamily="2" charset="-79"/>
                        </a:rPr>
                        <a:t> of year Teddy Bear </a:t>
                      </a:r>
                      <a:r>
                        <a:rPr lang="en-GB" sz="1050" dirty="0">
                          <a:solidFill>
                            <a:schemeClr val="tx1"/>
                          </a:solidFill>
                          <a:latin typeface="+mn-lt"/>
                          <a:cs typeface="Amatic SC" panose="00000500000000000000" pitchFamily="2" charset="-79"/>
                        </a:rPr>
                        <a:t>Picnic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spTree>
    <p:extLst>
      <p:ext uri="{BB962C8B-B14F-4D97-AF65-F5344CB8AC3E}">
        <p14:creationId xmlns:p14="http://schemas.microsoft.com/office/powerpoint/2010/main" val="1063721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315302763"/>
              </p:ext>
            </p:extLst>
          </p:nvPr>
        </p:nvGraphicFramePr>
        <p:xfrm>
          <a:off x="366318" y="476214"/>
          <a:ext cx="11459364" cy="618744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There is something</a:t>
                      </a:r>
                      <a:r>
                        <a:rPr lang="en-US" sz="2000" baseline="0" dirty="0">
                          <a:latin typeface="Amatic SC" panose="00000500000000000000" pitchFamily="2" charset="-79"/>
                          <a:cs typeface="Amatic SC" panose="00000500000000000000" pitchFamily="2" charset="-79"/>
                        </a:rPr>
                        <a:t> special going on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People who help 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 great outdoors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The animal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 summer fun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dirty="0">
                          <a:solidFill>
                            <a:schemeClr val="bg1">
                              <a:lumMod val="50000"/>
                            </a:schemeClr>
                          </a:solidFill>
                          <a:latin typeface="+mn-lt"/>
                          <a:cs typeface="Amatic SC" panose="00000500000000000000" pitchFamily="2" charset="-79"/>
                        </a:rPr>
                        <a:t>Characteristics of Effective Learning </a:t>
                      </a:r>
                    </a:p>
                    <a:p>
                      <a:r>
                        <a:rPr lang="en-US" sz="1200" b="1" dirty="0">
                          <a:solidFill>
                            <a:srgbClr val="FF33CC"/>
                          </a:solidFill>
                          <a:latin typeface="+mn-lt"/>
                          <a:cs typeface="Amatic SC" panose="00000500000000000000" pitchFamily="2" charset="-79"/>
                        </a:rPr>
                        <a:t>Playing and exploring: </a:t>
                      </a:r>
                      <a:r>
                        <a:rPr lang="en-US" sz="1200" dirty="0">
                          <a:latin typeface="+mn-lt"/>
                          <a:cs typeface="RM Typerighter old" panose="00000400000000000000" pitchFamily="2" charset="-79"/>
                        </a:rPr>
                        <a:t>- Children investigate and experience things, and ‘have a go’. </a:t>
                      </a:r>
                      <a:r>
                        <a:rPr lang="en-GB" sz="1200" dirty="0">
                          <a:solidFill>
                            <a:srgbClr val="000000"/>
                          </a:solidFill>
                          <a:effectLst/>
                          <a:latin typeface="+mn-lt"/>
                          <a:ea typeface="Calibri" panose="020F0502020204030204" pitchFamily="34" charset="0"/>
                          <a:cs typeface="Acumin Pro"/>
                        </a:rPr>
                        <a:t>Children who actively participate in their </a:t>
                      </a:r>
                      <a:r>
                        <a:rPr lang="en-GB" sz="1200" dirty="0">
                          <a:solidFill>
                            <a:srgbClr val="000000"/>
                          </a:solidFill>
                          <a:latin typeface="+mn-lt"/>
                          <a:ea typeface="Calibri" panose="020F0502020204030204" pitchFamily="34" charset="0"/>
                          <a:cs typeface="Acumin Pro"/>
                        </a:rPr>
                        <a:t>own play </a:t>
                      </a:r>
                      <a:r>
                        <a:rPr lang="en-GB" sz="12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dirty="0">
                        <a:latin typeface="+mn-lt"/>
                        <a:cs typeface="RM Typerighter old" panose="00000400000000000000" pitchFamily="2" charset="-79"/>
                      </a:endParaRPr>
                    </a:p>
                    <a:p>
                      <a:r>
                        <a:rPr lang="en-US" sz="1200" b="1" dirty="0">
                          <a:solidFill>
                            <a:srgbClr val="FF33CC"/>
                          </a:solidFill>
                          <a:latin typeface="+mn-lt"/>
                          <a:cs typeface="Amatic SC" panose="00000500000000000000" pitchFamily="2" charset="-79"/>
                        </a:rPr>
                        <a:t>Active learning: </a:t>
                      </a:r>
                      <a:r>
                        <a:rPr lang="en-US" sz="1200" dirty="0">
                          <a:latin typeface="+mn-lt"/>
                          <a:cs typeface="RM Typerighter old" panose="00000400000000000000" pitchFamily="2" charset="-79"/>
                        </a:rPr>
                        <a:t>- Children concentrate and keep on trying if they encounter difficulties. They are proud of their own achievements. </a:t>
                      </a:r>
                      <a:r>
                        <a:rPr lang="en-GB" sz="12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dirty="0">
                          <a:solidFill>
                            <a:srgbClr val="FF33CC"/>
                          </a:solidFill>
                          <a:latin typeface="+mn-lt"/>
                          <a:cs typeface="Amatic SC" panose="00000500000000000000" pitchFamily="2" charset="-79"/>
                        </a:rPr>
                        <a:t>Creating and thinking critically: </a:t>
                      </a:r>
                      <a:r>
                        <a:rPr lang="en-US" sz="1200" dirty="0">
                          <a:latin typeface="+mn-lt"/>
                          <a:cs typeface="RM Typerighter old" panose="00000400000000000000" pitchFamily="2" charset="-79"/>
                        </a:rPr>
                        <a:t>- Children develop their own ideas and make links between these ideas. </a:t>
                      </a:r>
                      <a:r>
                        <a:rPr lang="en-GB" sz="12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dirty="0">
                          <a:effectLst/>
                          <a:latin typeface="+mn-lt"/>
                          <a:ea typeface="Calibri" panose="020F0502020204030204" pitchFamily="34" charset="0"/>
                          <a:cs typeface="Arial" panose="020B0604020202020204" pitchFamily="34" charset="0"/>
                        </a:rPr>
                        <a:t> </a:t>
                      </a:r>
                    </a:p>
                    <a:p>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and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in 2017). We must be aware of children who need greater support than others. </a:t>
                      </a:r>
                    </a:p>
                    <a:p>
                      <a:endParaRPr lang="en-US" sz="1200" i="1" dirty="0">
                        <a:latin typeface="+mn-lt"/>
                        <a:cs typeface="RM Typerighter old" panose="00000400000000000000" pitchFamily="2" charset="-79"/>
                      </a:endParaRPr>
                    </a:p>
                    <a:p>
                      <a:r>
                        <a:rPr lang="en-US" sz="1200" b="0" i="1" kern="1200" dirty="0">
                          <a:solidFill>
                            <a:schemeClr val="dk1"/>
                          </a:solidFill>
                          <a:effectLst/>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spTree>
    <p:extLst>
      <p:ext uri="{BB962C8B-B14F-4D97-AF65-F5344CB8AC3E}">
        <p14:creationId xmlns:p14="http://schemas.microsoft.com/office/powerpoint/2010/main" val="712499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94158619"/>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a:t>
                      </a:r>
                      <a:r>
                        <a:rPr lang="en-US" sz="2800" baseline="0" dirty="0">
                          <a:solidFill>
                            <a:srgbClr val="FF0000"/>
                          </a:solidFill>
                          <a:latin typeface="Amatic SC" panose="00000500000000000000" pitchFamily="2" charset="-79"/>
                          <a:cs typeface="Amatic SC" panose="00000500000000000000" pitchFamily="2" charset="-79"/>
                        </a:rPr>
                        <a:t> Reception Year</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 </a:t>
                      </a:r>
                    </a:p>
                    <a:p>
                      <a:pPr algn="ctr">
                        <a:lnSpc>
                          <a:spcPct val="107000"/>
                        </a:lnSpc>
                        <a:spcAft>
                          <a:spcPts val="800"/>
                        </a:spcAft>
                      </a:pPr>
                      <a:r>
                        <a:rPr lang="en-US" sz="700" dirty="0" err="1">
                          <a:latin typeface="+mn-lt"/>
                        </a:rPr>
                        <a:t>Subitise</a:t>
                      </a:r>
                      <a:r>
                        <a:rPr lang="en-US" sz="700" dirty="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 . 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a:t>
                      </a:r>
                      <a:r>
                        <a:rPr lang="en-US" sz="700">
                          <a:latin typeface="+mn-lt"/>
                        </a:rPr>
                        <a:t>songs.</a:t>
                      </a:r>
                      <a:r>
                        <a:rPr lang="en-US" sz="700" baseline="0">
                          <a:latin typeface="+mn-lt"/>
                        </a:rPr>
                        <a:t> </a:t>
                      </a:r>
                      <a:r>
                        <a:rPr lang="en-US" sz="700">
                          <a:latin typeface="+mn-lt"/>
                        </a:rPr>
                        <a:t>Perform </a:t>
                      </a:r>
                      <a:r>
                        <a:rPr lang="en-US" sz="700" dirty="0">
                          <a:latin typeface="+mn-lt"/>
                        </a:rPr>
                        <a:t>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5" name="Picture 4">
            <a:extLst>
              <a:ext uri="{FF2B5EF4-FFF2-40B4-BE49-F238E27FC236}">
                <a16:creationId xmlns:a16="http://schemas.microsoft.com/office/drawing/2014/main" id="{20E47392-370A-4989-B303-86ED92B4CA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2197730">
            <a:off x="3419419" y="179179"/>
            <a:ext cx="668437" cy="204833"/>
          </a:xfrm>
          <a:prstGeom prst="rect">
            <a:avLst/>
          </a:prstGeom>
        </p:spPr>
      </p:pic>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7" cstate="hqprint">
            <a:extLst>
              <a:ext uri="{BEBA8EAE-BF5A-486C-A8C5-ECC9F3942E4B}">
                <a14:imgProps xmlns:a14="http://schemas.microsoft.com/office/drawing/2010/main">
                  <a14:imgLayer r:embed="rId8">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7111</TotalTime>
  <Words>3447</Words>
  <Application>Microsoft Office PowerPoint</Application>
  <PresentationFormat>Widescreen</PresentationFormat>
  <Paragraphs>594</Paragraphs>
  <Slides>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Amatic SC</vt:lpstr>
      <vt:lpstr>Calibri Light</vt:lpstr>
      <vt:lpstr>Calibri</vt:lpstr>
      <vt:lpstr>Acumin Pro</vt:lpstr>
      <vt:lpstr>Arial</vt:lpstr>
      <vt:lpstr>Adler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zoe dean</cp:lastModifiedBy>
  <cp:revision>269</cp:revision>
  <cp:lastPrinted>2021-07-16T10:36:20Z</cp:lastPrinted>
  <dcterms:created xsi:type="dcterms:W3CDTF">2021-06-03T07:59:39Z</dcterms:created>
  <dcterms:modified xsi:type="dcterms:W3CDTF">2023-01-29T14:06:21Z</dcterms:modified>
</cp:coreProperties>
</file>