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69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1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8" d="100"/>
          <a:sy n="78" d="100"/>
        </p:scale>
        <p:origin x="456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0593F8-C266-4781-AACC-2A07D6051AF9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56FBFE-0DD8-4968-BB2C-3B5FEEB382CB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Total Money Raised</a:t>
          </a:r>
        </a:p>
        <a:p>
          <a:r>
            <a:rPr lang="en-US" b="1" dirty="0" smtClean="0">
              <a:solidFill>
                <a:schemeClr val="tx1"/>
              </a:solidFill>
            </a:rPr>
            <a:t>£2,282.87</a:t>
          </a:r>
          <a:endParaRPr lang="en-US" b="1" dirty="0">
            <a:solidFill>
              <a:schemeClr val="tx1"/>
            </a:solidFill>
          </a:endParaRPr>
        </a:p>
      </dgm:t>
    </dgm:pt>
    <dgm:pt modelId="{8892FE1E-ACB2-477F-877E-2FA46E01D4B4}" type="parTrans" cxnId="{040F5733-ADA8-4EB8-837E-F377096CAB6B}">
      <dgm:prSet/>
      <dgm:spPr/>
      <dgm:t>
        <a:bodyPr/>
        <a:lstStyle/>
        <a:p>
          <a:endParaRPr lang="en-US"/>
        </a:p>
      </dgm:t>
    </dgm:pt>
    <dgm:pt modelId="{B9CFC7CD-CD62-4DDB-9931-6D11F799FD9C}" type="sibTrans" cxnId="{040F5733-ADA8-4EB8-837E-F377096CAB6B}">
      <dgm:prSet/>
      <dgm:spPr/>
      <dgm:t>
        <a:bodyPr/>
        <a:lstStyle/>
        <a:p>
          <a:endParaRPr lang="en-US"/>
        </a:p>
      </dgm:t>
    </dgm:pt>
    <dgm:pt modelId="{7B39C896-A11F-492F-A3E3-20ED0368AD52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GB" sz="1800" dirty="0" smtClean="0"/>
            <a:t>☕ </a:t>
          </a:r>
          <a:r>
            <a:rPr lang="en-US" sz="1800" b="1" dirty="0" smtClean="0">
              <a:solidFill>
                <a:schemeClr val="tx1"/>
              </a:solidFill>
            </a:rPr>
            <a:t>Coffee </a:t>
          </a:r>
          <a:r>
            <a:rPr lang="en-US" sz="1800" b="1" dirty="0" smtClean="0">
              <a:solidFill>
                <a:schemeClr val="tx1"/>
              </a:solidFill>
            </a:rPr>
            <a:t>Mornings </a:t>
          </a:r>
        </a:p>
        <a:p>
          <a:r>
            <a:rPr lang="en-US" sz="1000" dirty="0" smtClean="0">
              <a:solidFill>
                <a:schemeClr val="tx1"/>
              </a:solidFill>
            </a:rPr>
            <a:t>(</a:t>
          </a:r>
          <a:r>
            <a:rPr lang="en-GB" sz="1000" dirty="0" smtClean="0">
              <a:solidFill>
                <a:schemeClr val="tx1"/>
              </a:solidFill>
            </a:rPr>
            <a:t>Lovely parents donated yummy treats and we enjoyed coffee and cake together!</a:t>
          </a:r>
        </a:p>
        <a:p>
          <a:r>
            <a:rPr lang="en-US" sz="1000" b="1" dirty="0" smtClean="0">
              <a:solidFill>
                <a:schemeClr val="tx1"/>
              </a:solidFill>
            </a:rPr>
            <a:t>Income</a:t>
          </a:r>
          <a:r>
            <a:rPr lang="en-US" sz="1000" dirty="0" smtClean="0">
              <a:solidFill>
                <a:schemeClr val="tx1"/>
              </a:solidFill>
            </a:rPr>
            <a:t>: £27.50</a:t>
          </a:r>
        </a:p>
        <a:p>
          <a:r>
            <a:rPr lang="en-US" sz="1600" b="1" dirty="0" smtClean="0">
              <a:solidFill>
                <a:schemeClr val="tx1"/>
              </a:solidFill>
            </a:rPr>
            <a:t>PROFIT</a:t>
          </a:r>
          <a:r>
            <a:rPr lang="en-US" sz="1600" dirty="0" smtClean="0">
              <a:solidFill>
                <a:schemeClr val="tx1"/>
              </a:solidFill>
            </a:rPr>
            <a:t>: £27.50 </a:t>
          </a:r>
        </a:p>
        <a:p>
          <a:endParaRPr lang="en-US" sz="1000" dirty="0">
            <a:solidFill>
              <a:schemeClr val="tx1"/>
            </a:solidFill>
          </a:endParaRPr>
        </a:p>
      </dgm:t>
    </dgm:pt>
    <dgm:pt modelId="{B1869F44-61B4-4107-A548-CFDA822210BA}" type="parTrans" cxnId="{373D844E-145A-46D4-B26A-95A0D7F20845}">
      <dgm:prSet/>
      <dgm:spPr/>
      <dgm:t>
        <a:bodyPr/>
        <a:lstStyle/>
        <a:p>
          <a:endParaRPr lang="en-US"/>
        </a:p>
      </dgm:t>
    </dgm:pt>
    <dgm:pt modelId="{D8F29F99-203A-41C9-9B90-F833797DC444}" type="sibTrans" cxnId="{373D844E-145A-46D4-B26A-95A0D7F20845}">
      <dgm:prSet/>
      <dgm:spPr/>
      <dgm:t>
        <a:bodyPr/>
        <a:lstStyle/>
        <a:p>
          <a:endParaRPr lang="en-US"/>
        </a:p>
      </dgm:t>
    </dgm:pt>
    <dgm:pt modelId="{6B1F7395-8077-4AB6-9730-47F4BB3B0BA6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1800" dirty="0" smtClean="0"/>
            <a:t>🎃 </a:t>
          </a:r>
          <a:r>
            <a:rPr lang="en-GB" sz="1800" b="1" dirty="0" smtClean="0">
              <a:solidFill>
                <a:schemeClr val="tx1"/>
              </a:solidFill>
            </a:rPr>
            <a:t>Halloween </a:t>
          </a:r>
          <a:r>
            <a:rPr lang="en-GB" sz="1800" b="1" dirty="0" smtClean="0">
              <a:solidFill>
                <a:schemeClr val="tx1"/>
              </a:solidFill>
            </a:rPr>
            <a:t>Disco</a:t>
          </a:r>
        </a:p>
        <a:p>
          <a:r>
            <a:rPr lang="en-GB" sz="1050" dirty="0" smtClean="0">
              <a:solidFill>
                <a:schemeClr val="tx1"/>
              </a:solidFill>
            </a:rPr>
            <a:t>We danced with an awesome entertainer and had spooky fun!</a:t>
          </a:r>
          <a:endParaRPr lang="en-GB" sz="1050" b="1" dirty="0" smtClean="0">
            <a:solidFill>
              <a:schemeClr val="tx1"/>
            </a:solidFill>
          </a:endParaRPr>
        </a:p>
        <a:p>
          <a:r>
            <a:rPr lang="en-GB" sz="1050" b="1" dirty="0" smtClean="0">
              <a:solidFill>
                <a:schemeClr val="tx1"/>
              </a:solidFill>
            </a:rPr>
            <a:t>Income</a:t>
          </a:r>
          <a:r>
            <a:rPr lang="en-GB" sz="1050" b="1" dirty="0" smtClean="0">
              <a:solidFill>
                <a:schemeClr val="tx1"/>
              </a:solidFill>
            </a:rPr>
            <a:t>:</a:t>
          </a:r>
          <a:r>
            <a:rPr lang="en-GB" sz="1050" dirty="0" smtClean="0">
              <a:solidFill>
                <a:schemeClr val="tx1"/>
              </a:solidFill>
            </a:rPr>
            <a:t> £640.11</a:t>
          </a:r>
        </a:p>
        <a:p>
          <a:r>
            <a:rPr lang="en-GB" sz="1050" b="1" dirty="0" smtClean="0">
              <a:solidFill>
                <a:schemeClr val="tx1"/>
              </a:solidFill>
            </a:rPr>
            <a:t>Expenditure:</a:t>
          </a:r>
          <a:r>
            <a:rPr lang="en-GB" sz="1050" dirty="0" smtClean="0">
              <a:solidFill>
                <a:schemeClr val="tx1"/>
              </a:solidFill>
            </a:rPr>
            <a:t> £253.96</a:t>
          </a:r>
        </a:p>
        <a:p>
          <a:r>
            <a:rPr lang="en-GB" sz="1600" b="1" dirty="0" smtClean="0">
              <a:solidFill>
                <a:schemeClr val="tx1"/>
              </a:solidFill>
            </a:rPr>
            <a:t>PROFIT: £386.15</a:t>
          </a:r>
          <a:endParaRPr lang="en-GB" sz="1600" dirty="0" smtClean="0">
            <a:solidFill>
              <a:schemeClr val="tx1"/>
            </a:solidFill>
          </a:endParaRPr>
        </a:p>
        <a:p>
          <a:endParaRPr lang="en-US" sz="800" dirty="0"/>
        </a:p>
      </dgm:t>
    </dgm:pt>
    <dgm:pt modelId="{EA0BB613-2558-47DB-8648-8C27CDDB95A4}" type="parTrans" cxnId="{4622350F-75E2-4517-9C9F-88F087042C40}">
      <dgm:prSet/>
      <dgm:spPr/>
      <dgm:t>
        <a:bodyPr/>
        <a:lstStyle/>
        <a:p>
          <a:endParaRPr lang="en-US"/>
        </a:p>
      </dgm:t>
    </dgm:pt>
    <dgm:pt modelId="{03CDF7CB-BD5E-4286-9B4B-59AEC62D9C1F}" type="sibTrans" cxnId="{4622350F-75E2-4517-9C9F-88F087042C40}">
      <dgm:prSet/>
      <dgm:spPr/>
      <dgm:t>
        <a:bodyPr/>
        <a:lstStyle/>
        <a:p>
          <a:endParaRPr lang="en-US"/>
        </a:p>
      </dgm:t>
    </dgm:pt>
    <dgm:pt modelId="{B08B0769-A664-432D-8EDA-5E441B15ED97}">
      <dgm:prSet phldrT="[Text]" custT="1"/>
      <dgm:spPr>
        <a:solidFill>
          <a:srgbClr val="FF0000"/>
        </a:solidFill>
      </dgm:spPr>
      <dgm:t>
        <a:bodyPr/>
        <a:lstStyle/>
        <a:p>
          <a:r>
            <a:rPr lang="en-GB" sz="1800" dirty="0" smtClean="0"/>
            <a:t>🎄</a:t>
          </a:r>
          <a:r>
            <a:rPr lang="en-GB" sz="1800" b="1" dirty="0" smtClean="0">
              <a:solidFill>
                <a:schemeClr val="tx1"/>
              </a:solidFill>
            </a:rPr>
            <a:t>Christmas Market</a:t>
          </a:r>
        </a:p>
        <a:p>
          <a:r>
            <a:rPr lang="en-GB" sz="1100" dirty="0" smtClean="0">
              <a:solidFill>
                <a:schemeClr val="tx1"/>
              </a:solidFill>
            </a:rPr>
            <a:t>A kind community member gave us £300 to help make this magical</a:t>
          </a:r>
          <a:r>
            <a:rPr lang="en-GB" sz="1100" dirty="0" smtClean="0"/>
            <a:t>!</a:t>
          </a:r>
          <a:endParaRPr lang="en-GB" sz="1100" b="0" dirty="0" smtClean="0">
            <a:solidFill>
              <a:schemeClr val="tx1"/>
            </a:solidFill>
          </a:endParaRPr>
        </a:p>
        <a:p>
          <a:r>
            <a:rPr lang="en-GB" sz="1100" b="1" dirty="0" smtClean="0">
              <a:solidFill>
                <a:schemeClr val="tx1"/>
              </a:solidFill>
            </a:rPr>
            <a:t>Income:</a:t>
          </a:r>
          <a:r>
            <a:rPr lang="en-GB" sz="1100" dirty="0" smtClean="0">
              <a:solidFill>
                <a:schemeClr val="tx1"/>
              </a:solidFill>
            </a:rPr>
            <a:t> £1,706.00</a:t>
          </a:r>
        </a:p>
        <a:p>
          <a:r>
            <a:rPr lang="en-GB" sz="1100" b="1" dirty="0" smtClean="0">
              <a:solidFill>
                <a:schemeClr val="tx1"/>
              </a:solidFill>
            </a:rPr>
            <a:t>Expenditure:</a:t>
          </a:r>
          <a:r>
            <a:rPr lang="en-GB" sz="1100" dirty="0" smtClean="0">
              <a:solidFill>
                <a:schemeClr val="tx1"/>
              </a:solidFill>
            </a:rPr>
            <a:t> £1,328.34</a:t>
          </a:r>
        </a:p>
        <a:p>
          <a:r>
            <a:rPr lang="en-GB" sz="1600" b="1" dirty="0" smtClean="0">
              <a:solidFill>
                <a:schemeClr val="tx1"/>
              </a:solidFill>
            </a:rPr>
            <a:t>PROFIT: £377.66</a:t>
          </a:r>
          <a:endParaRPr lang="en-US" sz="1600" dirty="0">
            <a:solidFill>
              <a:schemeClr val="tx1"/>
            </a:solidFill>
          </a:endParaRPr>
        </a:p>
      </dgm:t>
    </dgm:pt>
    <dgm:pt modelId="{C32FEA18-DCEC-45C2-88F7-F67B72C93834}" type="parTrans" cxnId="{D570AD35-49AC-475B-ABA1-F0813B72F81D}">
      <dgm:prSet/>
      <dgm:spPr/>
      <dgm:t>
        <a:bodyPr/>
        <a:lstStyle/>
        <a:p>
          <a:endParaRPr lang="en-US"/>
        </a:p>
      </dgm:t>
    </dgm:pt>
    <dgm:pt modelId="{5C7BDBC5-F51B-4D05-BB32-20ED273A3F0C}" type="sibTrans" cxnId="{D570AD35-49AC-475B-ABA1-F0813B72F81D}">
      <dgm:prSet/>
      <dgm:spPr/>
      <dgm:t>
        <a:bodyPr/>
        <a:lstStyle/>
        <a:p>
          <a:endParaRPr lang="en-US"/>
        </a:p>
      </dgm:t>
    </dgm:pt>
    <dgm:pt modelId="{5E6ED34C-7222-4162-8C12-9A00339A5AE2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GB" sz="1600" dirty="0" smtClean="0"/>
        </a:p>
        <a:p>
          <a:r>
            <a:rPr lang="en-GB" sz="1800" dirty="0" smtClean="0"/>
            <a:t>🎅 </a:t>
          </a:r>
          <a:r>
            <a:rPr lang="en-GB" sz="1800" b="1" dirty="0" smtClean="0">
              <a:solidFill>
                <a:schemeClr val="tx1"/>
              </a:solidFill>
            </a:rPr>
            <a:t>Santa's </a:t>
          </a:r>
          <a:r>
            <a:rPr lang="en-GB" sz="1800" b="1" dirty="0" smtClean="0">
              <a:solidFill>
                <a:schemeClr val="tx1"/>
              </a:solidFill>
            </a:rPr>
            <a:t>Grotto &amp; The Grinch</a:t>
          </a:r>
        </a:p>
        <a:p>
          <a:r>
            <a:rPr lang="en-GB" sz="1200" dirty="0" smtClean="0">
              <a:solidFill>
                <a:schemeClr val="tx1"/>
              </a:solidFill>
            </a:rPr>
            <a:t>A kind community member gave us £300 to help make this magical!</a:t>
          </a:r>
        </a:p>
        <a:p>
          <a:r>
            <a:rPr lang="en-GB" sz="1200" b="1" dirty="0" smtClean="0">
              <a:solidFill>
                <a:schemeClr val="tx1"/>
              </a:solidFill>
            </a:rPr>
            <a:t>Income:</a:t>
          </a:r>
          <a:r>
            <a:rPr lang="en-GB" sz="1200" dirty="0" smtClean="0">
              <a:solidFill>
                <a:schemeClr val="tx1"/>
              </a:solidFill>
            </a:rPr>
            <a:t> £798.17</a:t>
          </a:r>
        </a:p>
        <a:p>
          <a:r>
            <a:rPr lang="en-GB" sz="1200" b="1" dirty="0" smtClean="0">
              <a:solidFill>
                <a:schemeClr val="tx1"/>
              </a:solidFill>
            </a:rPr>
            <a:t>Expenditure:</a:t>
          </a:r>
          <a:r>
            <a:rPr lang="en-GB" sz="1200" dirty="0" smtClean="0">
              <a:solidFill>
                <a:schemeClr val="tx1"/>
              </a:solidFill>
            </a:rPr>
            <a:t> £722.83</a:t>
          </a:r>
        </a:p>
        <a:p>
          <a:r>
            <a:rPr lang="en-GB" sz="1800" b="1" dirty="0" smtClean="0">
              <a:solidFill>
                <a:schemeClr val="tx1"/>
              </a:solidFill>
            </a:rPr>
            <a:t>PROFIT: £75.34</a:t>
          </a:r>
          <a:endParaRPr lang="en-GB" sz="1800" dirty="0" smtClean="0">
            <a:solidFill>
              <a:schemeClr val="tx1"/>
            </a:solidFill>
          </a:endParaRPr>
        </a:p>
        <a:p>
          <a:endParaRPr lang="en-US" sz="1200" dirty="0"/>
        </a:p>
      </dgm:t>
    </dgm:pt>
    <dgm:pt modelId="{9F2974C0-CEB8-44CC-8D70-9247290F01B1}" type="parTrans" cxnId="{09D78187-0428-40E3-80A6-04A6BA608CD0}">
      <dgm:prSet/>
      <dgm:spPr/>
      <dgm:t>
        <a:bodyPr/>
        <a:lstStyle/>
        <a:p>
          <a:endParaRPr lang="en-US"/>
        </a:p>
      </dgm:t>
    </dgm:pt>
    <dgm:pt modelId="{A4F6F908-954E-4A94-8094-EE4A92A290B8}" type="sibTrans" cxnId="{09D78187-0428-40E3-80A6-04A6BA608CD0}">
      <dgm:prSet/>
      <dgm:spPr/>
      <dgm:t>
        <a:bodyPr/>
        <a:lstStyle/>
        <a:p>
          <a:endParaRPr lang="en-US"/>
        </a:p>
      </dgm:t>
    </dgm:pt>
    <dgm:pt modelId="{F6515179-1DB5-4F18-94BD-EF3CD0A43080}">
      <dgm:prSet custT="1"/>
      <dgm:spPr>
        <a:solidFill>
          <a:srgbClr val="FFC000"/>
        </a:solidFill>
      </dgm:spPr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Tea Towels</a:t>
          </a:r>
        </a:p>
        <a:p>
          <a:r>
            <a:rPr lang="en-GB" sz="1050" dirty="0" smtClean="0">
              <a:solidFill>
                <a:schemeClr val="tx1"/>
              </a:solidFill>
            </a:rPr>
            <a:t>We created special tea towels with the children's artwork - so creative!</a:t>
          </a:r>
        </a:p>
        <a:p>
          <a:r>
            <a:rPr lang="en-GB" sz="1050" b="1" dirty="0" smtClean="0">
              <a:solidFill>
                <a:schemeClr val="tx1"/>
              </a:solidFill>
            </a:rPr>
            <a:t>Income:</a:t>
          </a:r>
          <a:r>
            <a:rPr lang="en-GB" sz="1050" dirty="0" smtClean="0">
              <a:solidFill>
                <a:schemeClr val="tx1"/>
              </a:solidFill>
            </a:rPr>
            <a:t> £1,284.86</a:t>
          </a:r>
        </a:p>
        <a:p>
          <a:r>
            <a:rPr lang="en-GB" sz="1050" b="1" dirty="0" smtClean="0">
              <a:solidFill>
                <a:schemeClr val="tx1"/>
              </a:solidFill>
            </a:rPr>
            <a:t>Expenditure:</a:t>
          </a:r>
          <a:r>
            <a:rPr lang="en-GB" sz="1050" dirty="0" smtClean="0">
              <a:solidFill>
                <a:schemeClr val="tx1"/>
              </a:solidFill>
            </a:rPr>
            <a:t> £719.98</a:t>
          </a:r>
        </a:p>
        <a:p>
          <a:r>
            <a:rPr lang="en-GB" sz="1800" b="1" dirty="0" smtClean="0">
              <a:solidFill>
                <a:schemeClr val="tx1"/>
              </a:solidFill>
            </a:rPr>
            <a:t>Profit: £564.88</a:t>
          </a:r>
          <a:endParaRPr lang="en-US" sz="1800" dirty="0">
            <a:solidFill>
              <a:schemeClr val="tx1"/>
            </a:solidFill>
          </a:endParaRPr>
        </a:p>
      </dgm:t>
    </dgm:pt>
    <dgm:pt modelId="{E204C66C-DA46-4009-A92D-29DDD7DD6B48}" type="parTrans" cxnId="{B11DECDD-EF4A-40E8-8EFC-6328C7B9F611}">
      <dgm:prSet/>
      <dgm:spPr/>
      <dgm:t>
        <a:bodyPr/>
        <a:lstStyle/>
        <a:p>
          <a:endParaRPr lang="en-US"/>
        </a:p>
      </dgm:t>
    </dgm:pt>
    <dgm:pt modelId="{544EDED9-42F4-4AF6-8915-C6939FF23835}" type="sibTrans" cxnId="{B11DECDD-EF4A-40E8-8EFC-6328C7B9F611}">
      <dgm:prSet/>
      <dgm:spPr/>
      <dgm:t>
        <a:bodyPr/>
        <a:lstStyle/>
        <a:p>
          <a:endParaRPr lang="en-US"/>
        </a:p>
      </dgm:t>
    </dgm:pt>
    <dgm:pt modelId="{7187579F-F89E-48FA-B6C9-C29F36D59F87}">
      <dgm:prSet custT="1"/>
      <dgm:spPr>
        <a:solidFill>
          <a:srgbClr val="A61902"/>
        </a:solidFill>
      </dgm:spPr>
      <dgm:t>
        <a:bodyPr/>
        <a:lstStyle/>
        <a:p>
          <a:r>
            <a:rPr lang="en-GB" sz="1800" b="1" dirty="0" smtClean="0">
              <a:solidFill>
                <a:schemeClr val="tx1"/>
              </a:solidFill>
            </a:rPr>
            <a:t>💻 Easy Fundraising</a:t>
          </a:r>
        </a:p>
        <a:p>
          <a:r>
            <a:rPr lang="en-GB" sz="1000" dirty="0" smtClean="0">
              <a:solidFill>
                <a:schemeClr val="tx1"/>
              </a:solidFill>
            </a:rPr>
            <a:t>Parents shopped online and we earned money automatically!</a:t>
          </a:r>
        </a:p>
        <a:p>
          <a:r>
            <a:rPr lang="en-GB" sz="1700" b="1" dirty="0" smtClean="0">
              <a:solidFill>
                <a:schemeClr val="tx1"/>
              </a:solidFill>
            </a:rPr>
            <a:t>Profit: £152.46</a:t>
          </a:r>
          <a:endParaRPr lang="en-GB" sz="1700" dirty="0" smtClean="0">
            <a:solidFill>
              <a:schemeClr val="tx1"/>
            </a:solidFill>
          </a:endParaRPr>
        </a:p>
      </dgm:t>
    </dgm:pt>
    <dgm:pt modelId="{586FAFC1-4B87-48DB-BCDB-D4E0EE094F0B}" type="parTrans" cxnId="{4D46D4EA-17FB-4B29-873B-17183B9EF33D}">
      <dgm:prSet/>
      <dgm:spPr/>
      <dgm:t>
        <a:bodyPr/>
        <a:lstStyle/>
        <a:p>
          <a:endParaRPr lang="en-US"/>
        </a:p>
      </dgm:t>
    </dgm:pt>
    <dgm:pt modelId="{7DD98109-BD90-46DD-B0C9-FC4FD57EF273}" type="sibTrans" cxnId="{4D46D4EA-17FB-4B29-873B-17183B9EF33D}">
      <dgm:prSet/>
      <dgm:spPr/>
      <dgm:t>
        <a:bodyPr/>
        <a:lstStyle/>
        <a:p>
          <a:endParaRPr lang="en-US"/>
        </a:p>
      </dgm:t>
    </dgm:pt>
    <dgm:pt modelId="{9827B1A7-89BF-4581-95DC-D63A1F8D540F}">
      <dgm:prSet custT="1"/>
      <dgm:spPr>
        <a:solidFill>
          <a:srgbClr val="00B050"/>
        </a:solidFill>
      </dgm:spPr>
      <dgm:t>
        <a:bodyPr/>
        <a:lstStyle/>
        <a:p>
          <a:r>
            <a:rPr lang="en-GB" sz="1800" b="1" dirty="0" smtClean="0">
              <a:solidFill>
                <a:schemeClr val="tx1"/>
              </a:solidFill>
            </a:rPr>
            <a:t>🛒 </a:t>
          </a:r>
          <a:r>
            <a:rPr lang="en-GB" sz="1800" b="1" dirty="0" err="1" smtClean="0">
              <a:solidFill>
                <a:schemeClr val="tx1"/>
              </a:solidFill>
            </a:rPr>
            <a:t>Parentkind</a:t>
          </a:r>
          <a:r>
            <a:rPr lang="en-GB" sz="1800" b="1" dirty="0" smtClean="0">
              <a:solidFill>
                <a:schemeClr val="tx1"/>
              </a:solidFill>
            </a:rPr>
            <a:t> (ASDA </a:t>
          </a:r>
          <a:r>
            <a:rPr lang="en-GB" sz="1800" b="1" dirty="0" err="1" smtClean="0">
              <a:solidFill>
                <a:schemeClr val="tx1"/>
              </a:solidFill>
            </a:rPr>
            <a:t>Cashpot</a:t>
          </a:r>
          <a:r>
            <a:rPr lang="en-GB" sz="1800" b="1" dirty="0" smtClean="0">
              <a:solidFill>
                <a:schemeClr val="tx1"/>
              </a:solidFill>
            </a:rPr>
            <a:t>)</a:t>
          </a:r>
        </a:p>
        <a:p>
          <a:r>
            <a:rPr lang="en-GB" sz="1300" dirty="0" smtClean="0">
              <a:solidFill>
                <a:schemeClr val="tx1"/>
              </a:solidFill>
            </a:rPr>
            <a:t>Every time parents shopped at ASDA, we earned money!</a:t>
          </a:r>
        </a:p>
        <a:p>
          <a:r>
            <a:rPr lang="en-GB" sz="1800" b="1" dirty="0" smtClean="0">
              <a:solidFill>
                <a:schemeClr val="tx1"/>
              </a:solidFill>
            </a:rPr>
            <a:t>Profit: £840.79</a:t>
          </a:r>
          <a:endParaRPr lang="en-GB" sz="1800" dirty="0" smtClean="0">
            <a:solidFill>
              <a:schemeClr val="tx1"/>
            </a:solidFill>
          </a:endParaRPr>
        </a:p>
      </dgm:t>
    </dgm:pt>
    <dgm:pt modelId="{33FB800D-1681-4C89-B3AB-595C7EE9484E}" type="parTrans" cxnId="{125F52FE-9265-474A-8D87-067C3FD5E2F3}">
      <dgm:prSet/>
      <dgm:spPr/>
      <dgm:t>
        <a:bodyPr/>
        <a:lstStyle/>
        <a:p>
          <a:endParaRPr lang="en-US"/>
        </a:p>
      </dgm:t>
    </dgm:pt>
    <dgm:pt modelId="{227461D6-B6D5-4DDA-9192-EB9B5D77202A}" type="sibTrans" cxnId="{125F52FE-9265-474A-8D87-067C3FD5E2F3}">
      <dgm:prSet/>
      <dgm:spPr/>
      <dgm:t>
        <a:bodyPr/>
        <a:lstStyle/>
        <a:p>
          <a:endParaRPr lang="en-US"/>
        </a:p>
      </dgm:t>
    </dgm:pt>
    <dgm:pt modelId="{ED4AF64F-A932-44F9-8FCF-E5C1551BD5C5}" type="pres">
      <dgm:prSet presAssocID="{490593F8-C266-4781-AACC-2A07D6051AF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862BA1-F40C-405B-AD42-1DC3326727A1}" type="pres">
      <dgm:prSet presAssocID="{FE56FBFE-0DD8-4968-BB2C-3B5FEEB382CB}" presName="centerShape" presStyleLbl="node0" presStyleIdx="0" presStyleCnt="1" custScaleX="132493" custScaleY="151398" custLinFactNeighborX="248" custLinFactNeighborY="2727"/>
      <dgm:spPr>
        <a:prstGeom prst="irregularSeal1">
          <a:avLst/>
        </a:prstGeom>
      </dgm:spPr>
      <dgm:t>
        <a:bodyPr/>
        <a:lstStyle/>
        <a:p>
          <a:endParaRPr lang="en-US"/>
        </a:p>
      </dgm:t>
    </dgm:pt>
    <dgm:pt modelId="{85229CA4-7FE1-4ABF-88F7-217959AE2E8A}" type="pres">
      <dgm:prSet presAssocID="{B1869F44-61B4-4107-A548-CFDA822210BA}" presName="parTrans" presStyleLbl="sibTrans2D1" presStyleIdx="0" presStyleCnt="7"/>
      <dgm:spPr/>
      <dgm:t>
        <a:bodyPr/>
        <a:lstStyle/>
        <a:p>
          <a:endParaRPr lang="en-US"/>
        </a:p>
      </dgm:t>
    </dgm:pt>
    <dgm:pt modelId="{0AB60F08-343D-4E67-B605-5667FF8155F8}" type="pres">
      <dgm:prSet presAssocID="{B1869F44-61B4-4107-A548-CFDA822210BA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F88A9103-0B60-4BE4-A8E8-8C3F96C5758B}" type="pres">
      <dgm:prSet presAssocID="{7B39C896-A11F-492F-A3E3-20ED0368AD52}" presName="node" presStyleLbl="node1" presStyleIdx="0" presStyleCnt="7" custScaleX="152973" custRadScaleRad="930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1A79941A-7E7B-4134-9862-5946816B7142}" type="pres">
      <dgm:prSet presAssocID="{EA0BB613-2558-47DB-8648-8C27CDDB95A4}" presName="parTrans" presStyleLbl="sibTrans2D1" presStyleIdx="1" presStyleCnt="7"/>
      <dgm:spPr/>
      <dgm:t>
        <a:bodyPr/>
        <a:lstStyle/>
        <a:p>
          <a:endParaRPr lang="en-US"/>
        </a:p>
      </dgm:t>
    </dgm:pt>
    <dgm:pt modelId="{A9271EF1-4570-4485-A3AB-525B28D9E07F}" type="pres">
      <dgm:prSet presAssocID="{EA0BB613-2558-47DB-8648-8C27CDDB95A4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85B991AD-2D8A-40A6-A5DE-8AD67102C3F3}" type="pres">
      <dgm:prSet presAssocID="{6B1F7395-8077-4AB6-9730-47F4BB3B0BA6}" presName="node" presStyleLbl="node1" presStyleIdx="1" presStyleCnt="7" custScaleX="210257" custRadScaleRad="155589" custRadScaleInc="208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3417B3-A716-44F0-8726-B84CD3BCFB2A}" type="pres">
      <dgm:prSet presAssocID="{C32FEA18-DCEC-45C2-88F7-F67B72C93834}" presName="parTrans" presStyleLbl="sibTrans2D1" presStyleIdx="2" presStyleCnt="7"/>
      <dgm:spPr/>
      <dgm:t>
        <a:bodyPr/>
        <a:lstStyle/>
        <a:p>
          <a:endParaRPr lang="en-US"/>
        </a:p>
      </dgm:t>
    </dgm:pt>
    <dgm:pt modelId="{86CD45BE-1A40-4812-89D2-5F8CDBFAC6D8}" type="pres">
      <dgm:prSet presAssocID="{C32FEA18-DCEC-45C2-88F7-F67B72C93834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21881172-1DEE-419D-B024-F4C323E60D50}" type="pres">
      <dgm:prSet presAssocID="{B08B0769-A664-432D-8EDA-5E441B15ED97}" presName="node" presStyleLbl="node1" presStyleIdx="2" presStyleCnt="7" custScaleX="162770" custScaleY="129744" custRadScaleRad="153596" custRadScaleInc="-46161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en-US"/>
        </a:p>
      </dgm:t>
    </dgm:pt>
    <dgm:pt modelId="{A5C09A59-52A8-41AB-AAE4-5050A11DB51D}" type="pres">
      <dgm:prSet presAssocID="{9F2974C0-CEB8-44CC-8D70-9247290F01B1}" presName="parTrans" presStyleLbl="sibTrans2D1" presStyleIdx="3" presStyleCnt="7"/>
      <dgm:spPr/>
      <dgm:t>
        <a:bodyPr/>
        <a:lstStyle/>
        <a:p>
          <a:endParaRPr lang="en-US"/>
        </a:p>
      </dgm:t>
    </dgm:pt>
    <dgm:pt modelId="{AE884F82-304B-4F81-9404-D53A127C0F21}" type="pres">
      <dgm:prSet presAssocID="{9F2974C0-CEB8-44CC-8D70-9247290F01B1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38ED2289-9378-4C22-8A7D-86D20891D1BF}" type="pres">
      <dgm:prSet presAssocID="{5E6ED34C-7222-4162-8C12-9A00339A5AE2}" presName="node" presStyleLbl="node1" presStyleIdx="3" presStyleCnt="7" custScaleX="199139" custScaleY="121162" custRadScaleRad="140096" custRadScaleInc="-7449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90BA4C1-123F-4EA2-B725-4FE9D45B01E9}" type="pres">
      <dgm:prSet presAssocID="{E204C66C-DA46-4009-A92D-29DDD7DD6B48}" presName="parTrans" presStyleLbl="sibTrans2D1" presStyleIdx="4" presStyleCnt="7"/>
      <dgm:spPr/>
      <dgm:t>
        <a:bodyPr/>
        <a:lstStyle/>
        <a:p>
          <a:endParaRPr lang="en-US"/>
        </a:p>
      </dgm:t>
    </dgm:pt>
    <dgm:pt modelId="{D690A477-0367-41E7-951A-6E27132BE5F0}" type="pres">
      <dgm:prSet presAssocID="{E204C66C-DA46-4009-A92D-29DDD7DD6B48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E5F3D031-9658-416C-9C8F-E91BB50DBFD6}" type="pres">
      <dgm:prSet presAssocID="{F6515179-1DB5-4F18-94BD-EF3CD0A43080}" presName="node" presStyleLbl="node1" presStyleIdx="4" presStyleCnt="7" custScaleX="168988" custRadScaleRad="110775" custRadScaleInc="12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8E37B4-BFE1-4436-8377-DC5407B8D618}" type="pres">
      <dgm:prSet presAssocID="{33FB800D-1681-4C89-B3AB-595C7EE9484E}" presName="parTrans" presStyleLbl="sibTrans2D1" presStyleIdx="5" presStyleCnt="7"/>
      <dgm:spPr/>
    </dgm:pt>
    <dgm:pt modelId="{38789EE7-47C8-4D6B-898D-C06CFFDBF9C6}" type="pres">
      <dgm:prSet presAssocID="{33FB800D-1681-4C89-B3AB-595C7EE9484E}" presName="connectorText" presStyleLbl="sibTrans2D1" presStyleIdx="5" presStyleCnt="7"/>
      <dgm:spPr/>
    </dgm:pt>
    <dgm:pt modelId="{69970A77-A7B1-41E5-837C-A40DD646CFDB}" type="pres">
      <dgm:prSet presAssocID="{9827B1A7-89BF-4581-95DC-D63A1F8D540F}" presName="node" presStyleLbl="node1" presStyleIdx="5" presStyleCnt="7" custScaleX="165242" custScaleY="125471" custRadScaleRad="150097" custRadScaleInc="2085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en-US"/>
        </a:p>
      </dgm:t>
    </dgm:pt>
    <dgm:pt modelId="{543FC514-58CF-4305-94BA-370E5B49C6E0}" type="pres">
      <dgm:prSet presAssocID="{586FAFC1-4B87-48DB-BCDB-D4E0EE094F0B}" presName="parTrans" presStyleLbl="sibTrans2D1" presStyleIdx="6" presStyleCnt="7"/>
      <dgm:spPr/>
    </dgm:pt>
    <dgm:pt modelId="{BD30899A-2664-47C7-812B-4CD502471D01}" type="pres">
      <dgm:prSet presAssocID="{586FAFC1-4B87-48DB-BCDB-D4E0EE094F0B}" presName="connectorText" presStyleLbl="sibTrans2D1" presStyleIdx="6" presStyleCnt="7"/>
      <dgm:spPr/>
    </dgm:pt>
    <dgm:pt modelId="{657761A3-F9EF-4DB6-8AB6-0BD8169F5521}" type="pres">
      <dgm:prSet presAssocID="{7187579F-F89E-48FA-B6C9-C29F36D59F87}" presName="node" presStyleLbl="node1" presStyleIdx="6" presStyleCnt="7" custScaleX="165511" custRadScaleRad="174124" custRadScaleInc="-419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112924-09BA-4CD4-B7BC-C8AFFA88D7C2}" type="presOf" srcId="{EA0BB613-2558-47DB-8648-8C27CDDB95A4}" destId="{1A79941A-7E7B-4134-9862-5946816B7142}" srcOrd="0" destOrd="0" presId="urn:microsoft.com/office/officeart/2005/8/layout/radial5"/>
    <dgm:cxn modelId="{71A26104-1361-4D40-ADBA-5AD283642EE6}" type="presOf" srcId="{E204C66C-DA46-4009-A92D-29DDD7DD6B48}" destId="{390BA4C1-123F-4EA2-B725-4FE9D45B01E9}" srcOrd="0" destOrd="0" presId="urn:microsoft.com/office/officeart/2005/8/layout/radial5"/>
    <dgm:cxn modelId="{4D46D4EA-17FB-4B29-873B-17183B9EF33D}" srcId="{FE56FBFE-0DD8-4968-BB2C-3B5FEEB382CB}" destId="{7187579F-F89E-48FA-B6C9-C29F36D59F87}" srcOrd="6" destOrd="0" parTransId="{586FAFC1-4B87-48DB-BCDB-D4E0EE094F0B}" sibTransId="{7DD98109-BD90-46DD-B0C9-FC4FD57EF273}"/>
    <dgm:cxn modelId="{F51CE4C8-3BF1-4BDC-B9CF-2771C75F0294}" type="presOf" srcId="{C32FEA18-DCEC-45C2-88F7-F67B72C93834}" destId="{86CD45BE-1A40-4812-89D2-5F8CDBFAC6D8}" srcOrd="1" destOrd="0" presId="urn:microsoft.com/office/officeart/2005/8/layout/radial5"/>
    <dgm:cxn modelId="{373D844E-145A-46D4-B26A-95A0D7F20845}" srcId="{FE56FBFE-0DD8-4968-BB2C-3B5FEEB382CB}" destId="{7B39C896-A11F-492F-A3E3-20ED0368AD52}" srcOrd="0" destOrd="0" parTransId="{B1869F44-61B4-4107-A548-CFDA822210BA}" sibTransId="{D8F29F99-203A-41C9-9B90-F833797DC444}"/>
    <dgm:cxn modelId="{C88D7772-7276-44C3-B5C6-AF0506F1AB71}" type="presOf" srcId="{B1869F44-61B4-4107-A548-CFDA822210BA}" destId="{0AB60F08-343D-4E67-B605-5667FF8155F8}" srcOrd="1" destOrd="0" presId="urn:microsoft.com/office/officeart/2005/8/layout/radial5"/>
    <dgm:cxn modelId="{4CC74DAE-7458-47A7-B281-B1E4E9269D26}" type="presOf" srcId="{490593F8-C266-4781-AACC-2A07D6051AF9}" destId="{ED4AF64F-A932-44F9-8FCF-E5C1551BD5C5}" srcOrd="0" destOrd="0" presId="urn:microsoft.com/office/officeart/2005/8/layout/radial5"/>
    <dgm:cxn modelId="{D570AD35-49AC-475B-ABA1-F0813B72F81D}" srcId="{FE56FBFE-0DD8-4968-BB2C-3B5FEEB382CB}" destId="{B08B0769-A664-432D-8EDA-5E441B15ED97}" srcOrd="2" destOrd="0" parTransId="{C32FEA18-DCEC-45C2-88F7-F67B72C93834}" sibTransId="{5C7BDBC5-F51B-4D05-BB32-20ED273A3F0C}"/>
    <dgm:cxn modelId="{6D1519EF-B90E-4209-A28B-D0A7031DA7B3}" type="presOf" srcId="{FE56FBFE-0DD8-4968-BB2C-3B5FEEB382CB}" destId="{C6862BA1-F40C-405B-AD42-1DC3326727A1}" srcOrd="0" destOrd="0" presId="urn:microsoft.com/office/officeart/2005/8/layout/radial5"/>
    <dgm:cxn modelId="{09D78187-0428-40E3-80A6-04A6BA608CD0}" srcId="{FE56FBFE-0DD8-4968-BB2C-3B5FEEB382CB}" destId="{5E6ED34C-7222-4162-8C12-9A00339A5AE2}" srcOrd="3" destOrd="0" parTransId="{9F2974C0-CEB8-44CC-8D70-9247290F01B1}" sibTransId="{A4F6F908-954E-4A94-8094-EE4A92A290B8}"/>
    <dgm:cxn modelId="{21269269-47E2-49FC-9BD7-CC75971F985E}" type="presOf" srcId="{9F2974C0-CEB8-44CC-8D70-9247290F01B1}" destId="{A5C09A59-52A8-41AB-AAE4-5050A11DB51D}" srcOrd="0" destOrd="0" presId="urn:microsoft.com/office/officeart/2005/8/layout/radial5"/>
    <dgm:cxn modelId="{7D41E4CF-7EAB-46AF-A4AC-1ACB864DD559}" type="presOf" srcId="{5E6ED34C-7222-4162-8C12-9A00339A5AE2}" destId="{38ED2289-9378-4C22-8A7D-86D20891D1BF}" srcOrd="0" destOrd="0" presId="urn:microsoft.com/office/officeart/2005/8/layout/radial5"/>
    <dgm:cxn modelId="{8128D4A4-48A1-4B64-8FDD-929EBF3CB6AE}" type="presOf" srcId="{B1869F44-61B4-4107-A548-CFDA822210BA}" destId="{85229CA4-7FE1-4ABF-88F7-217959AE2E8A}" srcOrd="0" destOrd="0" presId="urn:microsoft.com/office/officeart/2005/8/layout/radial5"/>
    <dgm:cxn modelId="{D9E855A5-094B-48A2-95BC-E6B675380098}" type="presOf" srcId="{C32FEA18-DCEC-45C2-88F7-F67B72C93834}" destId="{763417B3-A716-44F0-8726-B84CD3BCFB2A}" srcOrd="0" destOrd="0" presId="urn:microsoft.com/office/officeart/2005/8/layout/radial5"/>
    <dgm:cxn modelId="{34D37EB7-80A0-469C-97C2-8ADDE0513E7C}" type="presOf" srcId="{6B1F7395-8077-4AB6-9730-47F4BB3B0BA6}" destId="{85B991AD-2D8A-40A6-A5DE-8AD67102C3F3}" srcOrd="0" destOrd="0" presId="urn:microsoft.com/office/officeart/2005/8/layout/radial5"/>
    <dgm:cxn modelId="{7ABB3A85-E284-474F-B9AE-A79A4A87B0F7}" type="presOf" srcId="{9F2974C0-CEB8-44CC-8D70-9247290F01B1}" destId="{AE884F82-304B-4F81-9404-D53A127C0F21}" srcOrd="1" destOrd="0" presId="urn:microsoft.com/office/officeart/2005/8/layout/radial5"/>
    <dgm:cxn modelId="{8A5012ED-A66C-4C89-BC9D-37326EBDC4C0}" type="presOf" srcId="{586FAFC1-4B87-48DB-BCDB-D4E0EE094F0B}" destId="{BD30899A-2664-47C7-812B-4CD502471D01}" srcOrd="1" destOrd="0" presId="urn:microsoft.com/office/officeart/2005/8/layout/radial5"/>
    <dgm:cxn modelId="{125F52FE-9265-474A-8D87-067C3FD5E2F3}" srcId="{FE56FBFE-0DD8-4968-BB2C-3B5FEEB382CB}" destId="{9827B1A7-89BF-4581-95DC-D63A1F8D540F}" srcOrd="5" destOrd="0" parTransId="{33FB800D-1681-4C89-B3AB-595C7EE9484E}" sibTransId="{227461D6-B6D5-4DDA-9192-EB9B5D77202A}"/>
    <dgm:cxn modelId="{8510C3B5-7F99-4C00-8BEA-5D408FA9A8B2}" type="presOf" srcId="{E204C66C-DA46-4009-A92D-29DDD7DD6B48}" destId="{D690A477-0367-41E7-951A-6E27132BE5F0}" srcOrd="1" destOrd="0" presId="urn:microsoft.com/office/officeart/2005/8/layout/radial5"/>
    <dgm:cxn modelId="{D71957BE-C6A9-4664-89B1-368D0025876A}" type="presOf" srcId="{586FAFC1-4B87-48DB-BCDB-D4E0EE094F0B}" destId="{543FC514-58CF-4305-94BA-370E5B49C6E0}" srcOrd="0" destOrd="0" presId="urn:microsoft.com/office/officeart/2005/8/layout/radial5"/>
    <dgm:cxn modelId="{929F04F9-D201-4556-978C-35D878D0C435}" type="presOf" srcId="{B08B0769-A664-432D-8EDA-5E441B15ED97}" destId="{21881172-1DEE-419D-B024-F4C323E60D50}" srcOrd="0" destOrd="0" presId="urn:microsoft.com/office/officeart/2005/8/layout/radial5"/>
    <dgm:cxn modelId="{D91061D2-291E-4119-A0FB-53AA21E68E92}" type="presOf" srcId="{F6515179-1DB5-4F18-94BD-EF3CD0A43080}" destId="{E5F3D031-9658-416C-9C8F-E91BB50DBFD6}" srcOrd="0" destOrd="0" presId="urn:microsoft.com/office/officeart/2005/8/layout/radial5"/>
    <dgm:cxn modelId="{B11DECDD-EF4A-40E8-8EFC-6328C7B9F611}" srcId="{FE56FBFE-0DD8-4968-BB2C-3B5FEEB382CB}" destId="{F6515179-1DB5-4F18-94BD-EF3CD0A43080}" srcOrd="4" destOrd="0" parTransId="{E204C66C-DA46-4009-A92D-29DDD7DD6B48}" sibTransId="{544EDED9-42F4-4AF6-8915-C6939FF23835}"/>
    <dgm:cxn modelId="{4622350F-75E2-4517-9C9F-88F087042C40}" srcId="{FE56FBFE-0DD8-4968-BB2C-3B5FEEB382CB}" destId="{6B1F7395-8077-4AB6-9730-47F4BB3B0BA6}" srcOrd="1" destOrd="0" parTransId="{EA0BB613-2558-47DB-8648-8C27CDDB95A4}" sibTransId="{03CDF7CB-BD5E-4286-9B4B-59AEC62D9C1F}"/>
    <dgm:cxn modelId="{532D03B6-325C-4FB8-AB96-68CE454C44DA}" type="presOf" srcId="{EA0BB613-2558-47DB-8648-8C27CDDB95A4}" destId="{A9271EF1-4570-4485-A3AB-525B28D9E07F}" srcOrd="1" destOrd="0" presId="urn:microsoft.com/office/officeart/2005/8/layout/radial5"/>
    <dgm:cxn modelId="{EAA5AAD4-1492-4E86-B581-2FF52C8F10B0}" type="presOf" srcId="{9827B1A7-89BF-4581-95DC-D63A1F8D540F}" destId="{69970A77-A7B1-41E5-837C-A40DD646CFDB}" srcOrd="0" destOrd="0" presId="urn:microsoft.com/office/officeart/2005/8/layout/radial5"/>
    <dgm:cxn modelId="{14A0DE4B-A861-4D61-B6FE-3EA065651057}" type="presOf" srcId="{33FB800D-1681-4C89-B3AB-595C7EE9484E}" destId="{38789EE7-47C8-4D6B-898D-C06CFFDBF9C6}" srcOrd="1" destOrd="0" presId="urn:microsoft.com/office/officeart/2005/8/layout/radial5"/>
    <dgm:cxn modelId="{040F5733-ADA8-4EB8-837E-F377096CAB6B}" srcId="{490593F8-C266-4781-AACC-2A07D6051AF9}" destId="{FE56FBFE-0DD8-4968-BB2C-3B5FEEB382CB}" srcOrd="0" destOrd="0" parTransId="{8892FE1E-ACB2-477F-877E-2FA46E01D4B4}" sibTransId="{B9CFC7CD-CD62-4DDB-9931-6D11F799FD9C}"/>
    <dgm:cxn modelId="{D4F5A2B2-DEB0-43BE-A692-D7EFC9ADE5F8}" type="presOf" srcId="{7B39C896-A11F-492F-A3E3-20ED0368AD52}" destId="{F88A9103-0B60-4BE4-A8E8-8C3F96C5758B}" srcOrd="0" destOrd="0" presId="urn:microsoft.com/office/officeart/2005/8/layout/radial5"/>
    <dgm:cxn modelId="{31C22175-ED93-4E7F-8994-C5B7F9C73643}" type="presOf" srcId="{7187579F-F89E-48FA-B6C9-C29F36D59F87}" destId="{657761A3-F9EF-4DB6-8AB6-0BD8169F5521}" srcOrd="0" destOrd="0" presId="urn:microsoft.com/office/officeart/2005/8/layout/radial5"/>
    <dgm:cxn modelId="{334FCF69-F86F-48C7-B284-A3D1E57BD1B2}" type="presOf" srcId="{33FB800D-1681-4C89-B3AB-595C7EE9484E}" destId="{C68E37B4-BFE1-4436-8377-DC5407B8D618}" srcOrd="0" destOrd="0" presId="urn:microsoft.com/office/officeart/2005/8/layout/radial5"/>
    <dgm:cxn modelId="{09F4BACD-1F31-4499-AD38-4FBC31B08426}" type="presParOf" srcId="{ED4AF64F-A932-44F9-8FCF-E5C1551BD5C5}" destId="{C6862BA1-F40C-405B-AD42-1DC3326727A1}" srcOrd="0" destOrd="0" presId="urn:microsoft.com/office/officeart/2005/8/layout/radial5"/>
    <dgm:cxn modelId="{7DDCD66E-2638-4E3B-9EA1-83E6CCCB4CD9}" type="presParOf" srcId="{ED4AF64F-A932-44F9-8FCF-E5C1551BD5C5}" destId="{85229CA4-7FE1-4ABF-88F7-217959AE2E8A}" srcOrd="1" destOrd="0" presId="urn:microsoft.com/office/officeart/2005/8/layout/radial5"/>
    <dgm:cxn modelId="{E9D332A1-A807-417F-8106-E79C73A59C34}" type="presParOf" srcId="{85229CA4-7FE1-4ABF-88F7-217959AE2E8A}" destId="{0AB60F08-343D-4E67-B605-5667FF8155F8}" srcOrd="0" destOrd="0" presId="urn:microsoft.com/office/officeart/2005/8/layout/radial5"/>
    <dgm:cxn modelId="{970C2791-ACF3-44A3-BFFE-A767C83E7EEF}" type="presParOf" srcId="{ED4AF64F-A932-44F9-8FCF-E5C1551BD5C5}" destId="{F88A9103-0B60-4BE4-A8E8-8C3F96C5758B}" srcOrd="2" destOrd="0" presId="urn:microsoft.com/office/officeart/2005/8/layout/radial5"/>
    <dgm:cxn modelId="{95F5D805-1597-40A1-B91C-9436D789FC36}" type="presParOf" srcId="{ED4AF64F-A932-44F9-8FCF-E5C1551BD5C5}" destId="{1A79941A-7E7B-4134-9862-5946816B7142}" srcOrd="3" destOrd="0" presId="urn:microsoft.com/office/officeart/2005/8/layout/radial5"/>
    <dgm:cxn modelId="{24188A5F-67E6-43E9-93B2-8A9FEA63BD6A}" type="presParOf" srcId="{1A79941A-7E7B-4134-9862-5946816B7142}" destId="{A9271EF1-4570-4485-A3AB-525B28D9E07F}" srcOrd="0" destOrd="0" presId="urn:microsoft.com/office/officeart/2005/8/layout/radial5"/>
    <dgm:cxn modelId="{9CFC3847-2B31-46E7-9116-CDD02BC432B1}" type="presParOf" srcId="{ED4AF64F-A932-44F9-8FCF-E5C1551BD5C5}" destId="{85B991AD-2D8A-40A6-A5DE-8AD67102C3F3}" srcOrd="4" destOrd="0" presId="urn:microsoft.com/office/officeart/2005/8/layout/radial5"/>
    <dgm:cxn modelId="{458C9A61-74A5-472F-B3EB-D1C20AC215D0}" type="presParOf" srcId="{ED4AF64F-A932-44F9-8FCF-E5C1551BD5C5}" destId="{763417B3-A716-44F0-8726-B84CD3BCFB2A}" srcOrd="5" destOrd="0" presId="urn:microsoft.com/office/officeart/2005/8/layout/radial5"/>
    <dgm:cxn modelId="{A9FBEE63-F24C-4F78-A470-27B9D854C438}" type="presParOf" srcId="{763417B3-A716-44F0-8726-B84CD3BCFB2A}" destId="{86CD45BE-1A40-4812-89D2-5F8CDBFAC6D8}" srcOrd="0" destOrd="0" presId="urn:microsoft.com/office/officeart/2005/8/layout/radial5"/>
    <dgm:cxn modelId="{BE6645C9-7C43-4A50-AD60-C90944FE8624}" type="presParOf" srcId="{ED4AF64F-A932-44F9-8FCF-E5C1551BD5C5}" destId="{21881172-1DEE-419D-B024-F4C323E60D50}" srcOrd="6" destOrd="0" presId="urn:microsoft.com/office/officeart/2005/8/layout/radial5"/>
    <dgm:cxn modelId="{1B7213C6-54DF-44F6-A40D-CA554176E15E}" type="presParOf" srcId="{ED4AF64F-A932-44F9-8FCF-E5C1551BD5C5}" destId="{A5C09A59-52A8-41AB-AAE4-5050A11DB51D}" srcOrd="7" destOrd="0" presId="urn:microsoft.com/office/officeart/2005/8/layout/radial5"/>
    <dgm:cxn modelId="{F7CA396C-7152-4C80-B7D7-1F3888F43D99}" type="presParOf" srcId="{A5C09A59-52A8-41AB-AAE4-5050A11DB51D}" destId="{AE884F82-304B-4F81-9404-D53A127C0F21}" srcOrd="0" destOrd="0" presId="urn:microsoft.com/office/officeart/2005/8/layout/radial5"/>
    <dgm:cxn modelId="{18BBC49D-732F-4F5D-8D3C-362631989713}" type="presParOf" srcId="{ED4AF64F-A932-44F9-8FCF-E5C1551BD5C5}" destId="{38ED2289-9378-4C22-8A7D-86D20891D1BF}" srcOrd="8" destOrd="0" presId="urn:microsoft.com/office/officeart/2005/8/layout/radial5"/>
    <dgm:cxn modelId="{FF114901-AD0B-4CB1-ACC6-313FA8FF680E}" type="presParOf" srcId="{ED4AF64F-A932-44F9-8FCF-E5C1551BD5C5}" destId="{390BA4C1-123F-4EA2-B725-4FE9D45B01E9}" srcOrd="9" destOrd="0" presId="urn:microsoft.com/office/officeart/2005/8/layout/radial5"/>
    <dgm:cxn modelId="{EAD9DA0B-3286-40EC-B4BF-4ACB431AFA33}" type="presParOf" srcId="{390BA4C1-123F-4EA2-B725-4FE9D45B01E9}" destId="{D690A477-0367-41E7-951A-6E27132BE5F0}" srcOrd="0" destOrd="0" presId="urn:microsoft.com/office/officeart/2005/8/layout/radial5"/>
    <dgm:cxn modelId="{17D867AD-79B0-4CA4-8F62-76FDDCBEEDBF}" type="presParOf" srcId="{ED4AF64F-A932-44F9-8FCF-E5C1551BD5C5}" destId="{E5F3D031-9658-416C-9C8F-E91BB50DBFD6}" srcOrd="10" destOrd="0" presId="urn:microsoft.com/office/officeart/2005/8/layout/radial5"/>
    <dgm:cxn modelId="{1C8FE5F7-43AC-4EDB-A8DA-AFCEAFF6AD6C}" type="presParOf" srcId="{ED4AF64F-A932-44F9-8FCF-E5C1551BD5C5}" destId="{C68E37B4-BFE1-4436-8377-DC5407B8D618}" srcOrd="11" destOrd="0" presId="urn:microsoft.com/office/officeart/2005/8/layout/radial5"/>
    <dgm:cxn modelId="{75A3FF55-1520-4DD8-87B7-59AE1FEF823F}" type="presParOf" srcId="{C68E37B4-BFE1-4436-8377-DC5407B8D618}" destId="{38789EE7-47C8-4D6B-898D-C06CFFDBF9C6}" srcOrd="0" destOrd="0" presId="urn:microsoft.com/office/officeart/2005/8/layout/radial5"/>
    <dgm:cxn modelId="{1B2731E6-4B54-4ED3-A935-26DBC990D2B2}" type="presParOf" srcId="{ED4AF64F-A932-44F9-8FCF-E5C1551BD5C5}" destId="{69970A77-A7B1-41E5-837C-A40DD646CFDB}" srcOrd="12" destOrd="0" presId="urn:microsoft.com/office/officeart/2005/8/layout/radial5"/>
    <dgm:cxn modelId="{DA417191-6BDF-4096-B713-2BC3C8F71D83}" type="presParOf" srcId="{ED4AF64F-A932-44F9-8FCF-E5C1551BD5C5}" destId="{543FC514-58CF-4305-94BA-370E5B49C6E0}" srcOrd="13" destOrd="0" presId="urn:microsoft.com/office/officeart/2005/8/layout/radial5"/>
    <dgm:cxn modelId="{EC59F3FF-F4A3-4E5F-B2B4-D1058A0C1B5B}" type="presParOf" srcId="{543FC514-58CF-4305-94BA-370E5B49C6E0}" destId="{BD30899A-2664-47C7-812B-4CD502471D01}" srcOrd="0" destOrd="0" presId="urn:microsoft.com/office/officeart/2005/8/layout/radial5"/>
    <dgm:cxn modelId="{DA3C1209-B831-44C8-92F3-E4D0F08CA77B}" type="presParOf" srcId="{ED4AF64F-A932-44F9-8FCF-E5C1551BD5C5}" destId="{657761A3-F9EF-4DB6-8AB6-0BD8169F5521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862BA1-F40C-405B-AD42-1DC3326727A1}">
      <dsp:nvSpPr>
        <dsp:cNvPr id="0" name=""/>
        <dsp:cNvSpPr/>
      </dsp:nvSpPr>
      <dsp:spPr>
        <a:xfrm>
          <a:off x="4546943" y="1977094"/>
          <a:ext cx="2446694" cy="2795805"/>
        </a:xfrm>
        <a:prstGeom prst="irregularSeal1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tx1"/>
              </a:solidFill>
            </a:rPr>
            <a:t>Total Money Raised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tx1"/>
              </a:solidFill>
            </a:rPr>
            <a:t>£2,282.87</a:t>
          </a:r>
          <a:endParaRPr lang="en-US" sz="1700" b="1" kern="1200" dirty="0">
            <a:solidFill>
              <a:schemeClr val="tx1"/>
            </a:solidFill>
          </a:endParaRPr>
        </a:p>
      </dsp:txBody>
      <dsp:txXfrm>
        <a:off x="5071057" y="2795126"/>
        <a:ext cx="1367769" cy="985909"/>
      </dsp:txXfrm>
    </dsp:sp>
    <dsp:sp modelId="{85229CA4-7FE1-4ABF-88F7-217959AE2E8A}">
      <dsp:nvSpPr>
        <dsp:cNvPr id="0" name=""/>
        <dsp:cNvSpPr/>
      </dsp:nvSpPr>
      <dsp:spPr>
        <a:xfrm rot="16182692">
          <a:off x="5702686" y="1553351"/>
          <a:ext cx="120026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5720781" y="1696928"/>
        <a:ext cx="84018" cy="376718"/>
      </dsp:txXfrm>
    </dsp:sp>
    <dsp:sp modelId="{F88A9103-0B60-4BE4-A8E8-8C3F96C5758B}">
      <dsp:nvSpPr>
        <dsp:cNvPr id="0" name=""/>
        <dsp:cNvSpPr/>
      </dsp:nvSpPr>
      <dsp:spPr>
        <a:xfrm>
          <a:off x="4486727" y="88665"/>
          <a:ext cx="2542401" cy="1661993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☕ </a:t>
          </a:r>
          <a:r>
            <a:rPr lang="en-US" sz="1800" b="1" kern="1200" dirty="0" smtClean="0">
              <a:solidFill>
                <a:schemeClr val="tx1"/>
              </a:solidFill>
            </a:rPr>
            <a:t>Coffee </a:t>
          </a:r>
          <a:r>
            <a:rPr lang="en-US" sz="1800" b="1" kern="1200" dirty="0" smtClean="0">
              <a:solidFill>
                <a:schemeClr val="tx1"/>
              </a:solidFill>
            </a:rPr>
            <a:t>Mornings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solidFill>
                <a:schemeClr val="tx1"/>
              </a:solidFill>
            </a:rPr>
            <a:t>(</a:t>
          </a:r>
          <a:r>
            <a:rPr lang="en-GB" sz="1000" kern="1200" dirty="0" smtClean="0">
              <a:solidFill>
                <a:schemeClr val="tx1"/>
              </a:solidFill>
            </a:rPr>
            <a:t>Lovely parents donated yummy treats and we enjoyed coffee and cake together!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solidFill>
                <a:schemeClr val="tx1"/>
              </a:solidFill>
            </a:rPr>
            <a:t>Income</a:t>
          </a:r>
          <a:r>
            <a:rPr lang="en-US" sz="1000" kern="1200" dirty="0" smtClean="0">
              <a:solidFill>
                <a:schemeClr val="tx1"/>
              </a:solidFill>
            </a:rPr>
            <a:t>: £27.50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PROFIT</a:t>
          </a:r>
          <a:r>
            <a:rPr lang="en-US" sz="1600" kern="1200" dirty="0" smtClean="0">
              <a:solidFill>
                <a:schemeClr val="tx1"/>
              </a:solidFill>
            </a:rPr>
            <a:t>: £27.50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>
            <a:solidFill>
              <a:schemeClr val="tx1"/>
            </a:solidFill>
          </a:endParaRPr>
        </a:p>
      </dsp:txBody>
      <dsp:txXfrm>
        <a:off x="4486727" y="88665"/>
        <a:ext cx="2542401" cy="1661993"/>
      </dsp:txXfrm>
    </dsp:sp>
    <dsp:sp modelId="{1A79941A-7E7B-4134-9862-5946816B7142}">
      <dsp:nvSpPr>
        <dsp:cNvPr id="0" name=""/>
        <dsp:cNvSpPr/>
      </dsp:nvSpPr>
      <dsp:spPr>
        <a:xfrm rot="19502905">
          <a:off x="7008877" y="1922832"/>
          <a:ext cx="779809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025864" y="2102359"/>
        <a:ext cx="591450" cy="376718"/>
      </dsp:txXfrm>
    </dsp:sp>
    <dsp:sp modelId="{85B991AD-2D8A-40A6-A5DE-8AD67102C3F3}">
      <dsp:nvSpPr>
        <dsp:cNvPr id="0" name=""/>
        <dsp:cNvSpPr/>
      </dsp:nvSpPr>
      <dsp:spPr>
        <a:xfrm>
          <a:off x="7255565" y="284645"/>
          <a:ext cx="3494457" cy="1661993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🎃 </a:t>
          </a:r>
          <a:r>
            <a:rPr lang="en-GB" sz="1800" b="1" kern="1200" dirty="0" smtClean="0">
              <a:solidFill>
                <a:schemeClr val="tx1"/>
              </a:solidFill>
            </a:rPr>
            <a:t>Halloween </a:t>
          </a:r>
          <a:r>
            <a:rPr lang="en-GB" sz="1800" b="1" kern="1200" dirty="0" smtClean="0">
              <a:solidFill>
                <a:schemeClr val="tx1"/>
              </a:solidFill>
            </a:rPr>
            <a:t>Disco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We danced with an awesome entertainer and had spooky fun!</a:t>
          </a:r>
          <a:endParaRPr lang="en-GB" sz="1050" b="1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1" kern="1200" dirty="0" smtClean="0">
              <a:solidFill>
                <a:schemeClr val="tx1"/>
              </a:solidFill>
            </a:rPr>
            <a:t>Income</a:t>
          </a:r>
          <a:r>
            <a:rPr lang="en-GB" sz="1050" b="1" kern="1200" dirty="0" smtClean="0">
              <a:solidFill>
                <a:schemeClr val="tx1"/>
              </a:solidFill>
            </a:rPr>
            <a:t>:</a:t>
          </a:r>
          <a:r>
            <a:rPr lang="en-GB" sz="1050" kern="1200" dirty="0" smtClean="0">
              <a:solidFill>
                <a:schemeClr val="tx1"/>
              </a:solidFill>
            </a:rPr>
            <a:t> £640.11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1" kern="1200" dirty="0" smtClean="0">
              <a:solidFill>
                <a:schemeClr val="tx1"/>
              </a:solidFill>
            </a:rPr>
            <a:t>Expenditure:</a:t>
          </a:r>
          <a:r>
            <a:rPr lang="en-GB" sz="1050" kern="1200" dirty="0" smtClean="0">
              <a:solidFill>
                <a:schemeClr val="tx1"/>
              </a:solidFill>
            </a:rPr>
            <a:t> £253.96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solidFill>
                <a:schemeClr val="tx1"/>
              </a:solidFill>
            </a:rPr>
            <a:t>PROFIT: £386.15</a:t>
          </a:r>
          <a:endParaRPr lang="en-GB" sz="1600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 dirty="0"/>
        </a:p>
      </dsp:txBody>
      <dsp:txXfrm>
        <a:off x="7767316" y="528038"/>
        <a:ext cx="2470955" cy="1175207"/>
      </dsp:txXfrm>
    </dsp:sp>
    <dsp:sp modelId="{763417B3-A716-44F0-8726-B84CD3BCFB2A}">
      <dsp:nvSpPr>
        <dsp:cNvPr id="0" name=""/>
        <dsp:cNvSpPr/>
      </dsp:nvSpPr>
      <dsp:spPr>
        <a:xfrm rot="21536951">
          <a:off x="7266191" y="3027599"/>
          <a:ext cx="657228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266207" y="3154899"/>
        <a:ext cx="468869" cy="376718"/>
      </dsp:txXfrm>
    </dsp:sp>
    <dsp:sp modelId="{21881172-1DEE-419D-B024-F4C323E60D50}">
      <dsp:nvSpPr>
        <dsp:cNvPr id="0" name=""/>
        <dsp:cNvSpPr/>
      </dsp:nvSpPr>
      <dsp:spPr>
        <a:xfrm>
          <a:off x="8232968" y="2226848"/>
          <a:ext cx="2705226" cy="2156336"/>
        </a:xfrm>
        <a:prstGeom prst="flowChartAlternateProcess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🎄</a:t>
          </a:r>
          <a:r>
            <a:rPr lang="en-GB" sz="1800" b="1" kern="1200" dirty="0" smtClean="0">
              <a:solidFill>
                <a:schemeClr val="tx1"/>
              </a:solidFill>
            </a:rPr>
            <a:t>Christmas Market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A kind community member gave us £300 to help make this magical</a:t>
          </a:r>
          <a:r>
            <a:rPr lang="en-GB" sz="1100" kern="1200" dirty="0" smtClean="0"/>
            <a:t>!</a:t>
          </a:r>
          <a:endParaRPr lang="en-GB" sz="1100" b="0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solidFill>
                <a:schemeClr val="tx1"/>
              </a:solidFill>
            </a:rPr>
            <a:t>Income:</a:t>
          </a:r>
          <a:r>
            <a:rPr lang="en-GB" sz="1100" kern="1200" dirty="0" smtClean="0">
              <a:solidFill>
                <a:schemeClr val="tx1"/>
              </a:solidFill>
            </a:rPr>
            <a:t> £1,706.00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solidFill>
                <a:schemeClr val="tx1"/>
              </a:solidFill>
            </a:rPr>
            <a:t>Expenditure:</a:t>
          </a:r>
          <a:r>
            <a:rPr lang="en-GB" sz="1100" kern="1200" dirty="0" smtClean="0">
              <a:solidFill>
                <a:schemeClr val="tx1"/>
              </a:solidFill>
            </a:rPr>
            <a:t> £1,328.34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solidFill>
                <a:schemeClr val="tx1"/>
              </a:solidFill>
            </a:rPr>
            <a:t>PROFIT: £377.66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8338230" y="2332110"/>
        <a:ext cx="2494702" cy="1945812"/>
      </dsp:txXfrm>
    </dsp:sp>
    <dsp:sp modelId="{A5C09A59-52A8-41AB-AAE4-5050A11DB51D}">
      <dsp:nvSpPr>
        <dsp:cNvPr id="0" name=""/>
        <dsp:cNvSpPr/>
      </dsp:nvSpPr>
      <dsp:spPr>
        <a:xfrm rot="2443097">
          <a:off x="6817668" y="4118622"/>
          <a:ext cx="362705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6830838" y="4208704"/>
        <a:ext cx="253894" cy="376718"/>
      </dsp:txXfrm>
    </dsp:sp>
    <dsp:sp modelId="{38ED2289-9378-4C22-8A7D-86D20891D1BF}">
      <dsp:nvSpPr>
        <dsp:cNvPr id="0" name=""/>
        <dsp:cNvSpPr/>
      </dsp:nvSpPr>
      <dsp:spPr>
        <a:xfrm>
          <a:off x="6566548" y="4477781"/>
          <a:ext cx="3309677" cy="2013704"/>
        </a:xfrm>
        <a:prstGeom prst="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🎅 </a:t>
          </a:r>
          <a:r>
            <a:rPr lang="en-GB" sz="1800" b="1" kern="1200" dirty="0" smtClean="0">
              <a:solidFill>
                <a:schemeClr val="tx1"/>
              </a:solidFill>
            </a:rPr>
            <a:t>Santa's </a:t>
          </a:r>
          <a:r>
            <a:rPr lang="en-GB" sz="1800" b="1" kern="1200" dirty="0" smtClean="0">
              <a:solidFill>
                <a:schemeClr val="tx1"/>
              </a:solidFill>
            </a:rPr>
            <a:t>Grotto &amp; The Grinch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A kind community member gave us £300 to help make this magical!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 smtClean="0">
              <a:solidFill>
                <a:schemeClr val="tx1"/>
              </a:solidFill>
            </a:rPr>
            <a:t>Income:</a:t>
          </a:r>
          <a:r>
            <a:rPr lang="en-GB" sz="1200" kern="1200" dirty="0" smtClean="0">
              <a:solidFill>
                <a:schemeClr val="tx1"/>
              </a:solidFill>
            </a:rPr>
            <a:t> £798.17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 smtClean="0">
              <a:solidFill>
                <a:schemeClr val="tx1"/>
              </a:solidFill>
            </a:rPr>
            <a:t>Expenditure:</a:t>
          </a:r>
          <a:r>
            <a:rPr lang="en-GB" sz="1200" kern="1200" dirty="0" smtClean="0">
              <a:solidFill>
                <a:schemeClr val="tx1"/>
              </a:solidFill>
            </a:rPr>
            <a:t> £722.83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chemeClr val="tx1"/>
              </a:solidFill>
            </a:rPr>
            <a:t>PROFIT: £75.34</a:t>
          </a:r>
          <a:endParaRPr lang="en-GB" sz="1800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6566548" y="4477781"/>
        <a:ext cx="3309677" cy="2013704"/>
      </dsp:txXfrm>
    </dsp:sp>
    <dsp:sp modelId="{390BA4C1-123F-4EA2-B725-4FE9D45B01E9}">
      <dsp:nvSpPr>
        <dsp:cNvPr id="0" name=""/>
        <dsp:cNvSpPr/>
      </dsp:nvSpPr>
      <dsp:spPr>
        <a:xfrm rot="7284527">
          <a:off x="4904537" y="4339988"/>
          <a:ext cx="169653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943247" y="4443842"/>
        <a:ext cx="118757" cy="376718"/>
      </dsp:txXfrm>
    </dsp:sp>
    <dsp:sp modelId="{E5F3D031-9658-416C-9C8F-E91BB50DBFD6}">
      <dsp:nvSpPr>
        <dsp:cNvPr id="0" name=""/>
        <dsp:cNvSpPr/>
      </dsp:nvSpPr>
      <dsp:spPr>
        <a:xfrm>
          <a:off x="3021948" y="4745161"/>
          <a:ext cx="2808569" cy="1661993"/>
        </a:xfrm>
        <a:prstGeom prst="ellipse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Tea Towels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We created special tea towels with the children's artwork - so creative!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1" kern="1200" dirty="0" smtClean="0">
              <a:solidFill>
                <a:schemeClr val="tx1"/>
              </a:solidFill>
            </a:rPr>
            <a:t>Income:</a:t>
          </a:r>
          <a:r>
            <a:rPr lang="en-GB" sz="1050" kern="1200" dirty="0" smtClean="0">
              <a:solidFill>
                <a:schemeClr val="tx1"/>
              </a:solidFill>
            </a:rPr>
            <a:t> £1,284.86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1" kern="1200" dirty="0" smtClean="0">
              <a:solidFill>
                <a:schemeClr val="tx1"/>
              </a:solidFill>
            </a:rPr>
            <a:t>Expenditure:</a:t>
          </a:r>
          <a:r>
            <a:rPr lang="en-GB" sz="1050" kern="1200" dirty="0" smtClean="0">
              <a:solidFill>
                <a:schemeClr val="tx1"/>
              </a:solidFill>
            </a:rPr>
            <a:t> £719.98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chemeClr val="tx1"/>
              </a:solidFill>
            </a:rPr>
            <a:t>Profit: £564.88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3433253" y="4988554"/>
        <a:ext cx="1985959" cy="1175207"/>
      </dsp:txXfrm>
    </dsp:sp>
    <dsp:sp modelId="{C68E37B4-BFE1-4436-8377-DC5407B8D618}">
      <dsp:nvSpPr>
        <dsp:cNvPr id="0" name=""/>
        <dsp:cNvSpPr/>
      </dsp:nvSpPr>
      <dsp:spPr>
        <a:xfrm rot="10475746">
          <a:off x="3695055" y="3228690"/>
          <a:ext cx="606692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3876658" y="3345692"/>
        <a:ext cx="424684" cy="376718"/>
      </dsp:txXfrm>
    </dsp:sp>
    <dsp:sp modelId="{69970A77-A7B1-41E5-837C-A40DD646CFDB}">
      <dsp:nvSpPr>
        <dsp:cNvPr id="0" name=""/>
        <dsp:cNvSpPr/>
      </dsp:nvSpPr>
      <dsp:spPr>
        <a:xfrm>
          <a:off x="675724" y="2684391"/>
          <a:ext cx="2746311" cy="2085319"/>
        </a:xfrm>
        <a:prstGeom prst="flowChartAlternateProcess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chemeClr val="tx1"/>
              </a:solidFill>
            </a:rPr>
            <a:t>🛒 </a:t>
          </a:r>
          <a:r>
            <a:rPr lang="en-GB" sz="1800" b="1" kern="1200" dirty="0" err="1" smtClean="0">
              <a:solidFill>
                <a:schemeClr val="tx1"/>
              </a:solidFill>
            </a:rPr>
            <a:t>Parentkind</a:t>
          </a:r>
          <a:r>
            <a:rPr lang="en-GB" sz="1800" b="1" kern="1200" dirty="0" smtClean="0">
              <a:solidFill>
                <a:schemeClr val="tx1"/>
              </a:solidFill>
            </a:rPr>
            <a:t> (ASDA </a:t>
          </a:r>
          <a:r>
            <a:rPr lang="en-GB" sz="1800" b="1" kern="1200" dirty="0" err="1" smtClean="0">
              <a:solidFill>
                <a:schemeClr val="tx1"/>
              </a:solidFill>
            </a:rPr>
            <a:t>Cashpot</a:t>
          </a:r>
          <a:r>
            <a:rPr lang="en-GB" sz="1800" b="1" kern="1200" dirty="0" smtClean="0">
              <a:solidFill>
                <a:schemeClr val="tx1"/>
              </a:solidFill>
            </a:rPr>
            <a:t>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>
              <a:solidFill>
                <a:schemeClr val="tx1"/>
              </a:solidFill>
            </a:rPr>
            <a:t>Every time parents shopped at ASDA, we earned money!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chemeClr val="tx1"/>
              </a:solidFill>
            </a:rPr>
            <a:t>Profit: £840.79</a:t>
          </a:r>
          <a:endParaRPr lang="en-GB" sz="1800" kern="1200" dirty="0" smtClean="0">
            <a:solidFill>
              <a:schemeClr val="tx1"/>
            </a:solidFill>
          </a:endParaRPr>
        </a:p>
      </dsp:txBody>
      <dsp:txXfrm>
        <a:off x="777519" y="2786186"/>
        <a:ext cx="2542721" cy="1881729"/>
      </dsp:txXfrm>
    </dsp:sp>
    <dsp:sp modelId="{543FC514-58CF-4305-94BA-370E5B49C6E0}">
      <dsp:nvSpPr>
        <dsp:cNvPr id="0" name=""/>
        <dsp:cNvSpPr/>
      </dsp:nvSpPr>
      <dsp:spPr>
        <a:xfrm rot="12556695">
          <a:off x="3295437" y="1970743"/>
          <a:ext cx="1060384" cy="62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3471765" y="2142375"/>
        <a:ext cx="872025" cy="376718"/>
      </dsp:txXfrm>
    </dsp:sp>
    <dsp:sp modelId="{657761A3-F9EF-4DB6-8AB6-0BD8169F5521}">
      <dsp:nvSpPr>
        <dsp:cNvPr id="0" name=""/>
        <dsp:cNvSpPr/>
      </dsp:nvSpPr>
      <dsp:spPr>
        <a:xfrm>
          <a:off x="543314" y="384513"/>
          <a:ext cx="2750782" cy="1661993"/>
        </a:xfrm>
        <a:prstGeom prst="ellipse">
          <a:avLst/>
        </a:prstGeom>
        <a:solidFill>
          <a:srgbClr val="A619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chemeClr val="tx1"/>
              </a:solidFill>
            </a:rPr>
            <a:t>💻 Easy Fundraising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>
              <a:solidFill>
                <a:schemeClr val="tx1"/>
              </a:solidFill>
            </a:rPr>
            <a:t>Parents shopped online and we earned money automatically!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b="1" kern="1200" dirty="0" smtClean="0">
              <a:solidFill>
                <a:schemeClr val="tx1"/>
              </a:solidFill>
            </a:rPr>
            <a:t>Profit: £152.46</a:t>
          </a:r>
          <a:endParaRPr lang="en-GB" sz="1700" kern="1200" dirty="0" smtClean="0">
            <a:solidFill>
              <a:schemeClr val="tx1"/>
            </a:solidFill>
          </a:endParaRPr>
        </a:p>
      </dsp:txBody>
      <dsp:txXfrm>
        <a:off x="946157" y="627906"/>
        <a:ext cx="1945096" cy="11752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1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82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3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3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743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69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8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63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34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38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69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56C44-054F-4B4C-A5B1-34D1E0FE9C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1A4D2-689C-4172-BF91-5F759577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55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4855" y="1328770"/>
            <a:ext cx="9144000" cy="4795111"/>
          </a:xfrm>
        </p:spPr>
        <p:txBody>
          <a:bodyPr/>
          <a:lstStyle/>
          <a:p>
            <a:r>
              <a:rPr lang="en-GB" b="1" dirty="0" smtClean="0"/>
              <a:t>PTA Treasurer's Report </a:t>
            </a:r>
            <a:br>
              <a:rPr lang="en-GB" b="1" dirty="0" smtClean="0"/>
            </a:br>
            <a:r>
              <a:rPr lang="en-GB" b="1" dirty="0" smtClean="0"/>
              <a:t>September 2024 - July 2025</a:t>
            </a:r>
            <a:br>
              <a:rPr lang="en-GB" b="1" dirty="0" smtClean="0"/>
            </a:br>
            <a:r>
              <a:rPr lang="en-GB" b="1" dirty="0" smtClean="0"/>
              <a:t>Cherry Tree Primary School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0" y="335280"/>
            <a:ext cx="993490" cy="99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6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837560"/>
              </p:ext>
            </p:extLst>
          </p:nvPr>
        </p:nvGraphicFramePr>
        <p:xfrm>
          <a:off x="838200" y="2538254"/>
          <a:ext cx="10515600" cy="29260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88056417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192233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 u="sng" dirty="0"/>
                        <a:t>Event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 u="sng" dirty="0" smtClean="0"/>
                        <a:t>Net Profit</a:t>
                      </a:r>
                      <a:endParaRPr lang="en-GB" b="1" u="sn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7954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☕ Coffee Mornings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£27.50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1293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🎃 Halloween Disco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£386.15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42845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🎅 Santa &amp; Grinch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£75.34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4854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🎄 Christmas Market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£377.66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849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🧺 Tea Towels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£564.88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9085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🛒 Parentkind (ASDA)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£840.79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1677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💻 Easy Fundraising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£152.46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879323"/>
                  </a:ext>
                </a:extLst>
              </a:tr>
            </a:tbl>
          </a:graphicData>
        </a:graphic>
      </p:graphicFrame>
      <p:sp>
        <p:nvSpPr>
          <p:cNvPr id="7" name="Horizontal Scroll 6"/>
          <p:cNvSpPr/>
          <p:nvPr/>
        </p:nvSpPr>
        <p:spPr>
          <a:xfrm>
            <a:off x="1350497" y="1"/>
            <a:ext cx="9129933" cy="22086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How We Raised Money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74" y="273496"/>
            <a:ext cx="993490" cy="99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287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46557885"/>
              </p:ext>
            </p:extLst>
          </p:nvPr>
        </p:nvGraphicFramePr>
        <p:xfrm>
          <a:off x="222774" y="210065"/>
          <a:ext cx="11495315" cy="6407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061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6862BA1-F40C-405B-AD42-1DC332672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C6862BA1-F40C-405B-AD42-1DC332672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C6862BA1-F40C-405B-AD42-1DC332672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5229CA4-7FE1-4ABF-88F7-217959AE2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85229CA4-7FE1-4ABF-88F7-217959AE2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85229CA4-7FE1-4ABF-88F7-217959AE2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88A9103-0B60-4BE4-A8E8-8C3F96C57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F88A9103-0B60-4BE4-A8E8-8C3F96C57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F88A9103-0B60-4BE4-A8E8-8C3F96C57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A79941A-7E7B-4134-9862-5946816B71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1A79941A-7E7B-4134-9862-5946816B71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1A79941A-7E7B-4134-9862-5946816B71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5B991AD-2D8A-40A6-A5DE-8AD67102C3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85B991AD-2D8A-40A6-A5DE-8AD67102C3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85B991AD-2D8A-40A6-A5DE-8AD67102C3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63417B3-A716-44F0-8726-B84CD3BCF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763417B3-A716-44F0-8726-B84CD3BCF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763417B3-A716-44F0-8726-B84CD3BCF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1881172-1DEE-419D-B024-F4C323E60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21881172-1DEE-419D-B024-F4C323E60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21881172-1DEE-419D-B024-F4C323E60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C09A59-52A8-41AB-AAE4-5050A11DB5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A5C09A59-52A8-41AB-AAE4-5050A11DB5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A5C09A59-52A8-41AB-AAE4-5050A11DB5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8ED2289-9378-4C22-8A7D-86D20891D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38ED2289-9378-4C22-8A7D-86D20891D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38ED2289-9378-4C22-8A7D-86D20891D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90BA4C1-123F-4EA2-B725-4FE9D45B01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390BA4C1-123F-4EA2-B725-4FE9D45B01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390BA4C1-123F-4EA2-B725-4FE9D45B01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5F3D031-9658-416C-9C8F-E91BB50DBF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graphicEl>
                                              <a:dgm id="{E5F3D031-9658-416C-9C8F-E91BB50DBF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graphicEl>
                                              <a:dgm id="{E5F3D031-9658-416C-9C8F-E91BB50DBF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68E37B4-BFE1-4436-8377-DC5407B8D6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C68E37B4-BFE1-4436-8377-DC5407B8D6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C68E37B4-BFE1-4436-8377-DC5407B8D6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9970A77-A7B1-41E5-837C-A40DD646CF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graphicEl>
                                              <a:dgm id="{69970A77-A7B1-41E5-837C-A40DD646CF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graphicEl>
                                              <a:dgm id="{69970A77-A7B1-41E5-837C-A40DD646CF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43FC514-58CF-4305-94BA-370E5B49C6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graphicEl>
                                              <a:dgm id="{543FC514-58CF-4305-94BA-370E5B49C6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graphicEl>
                                              <a:dgm id="{543FC514-58CF-4305-94BA-370E5B49C6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57761A3-F9EF-4DB6-8AB6-0BD8169F5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graphicEl>
                                              <a:dgm id="{657761A3-F9EF-4DB6-8AB6-0BD8169F5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graphicEl>
                                              <a:dgm id="{657761A3-F9EF-4DB6-8AB6-0BD8169F5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0466">
            <a:off x="4072832" y="412429"/>
            <a:ext cx="1829693" cy="24395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5447">
            <a:off x="1099751" y="3659622"/>
            <a:ext cx="2234546" cy="29793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3615">
            <a:off x="717476" y="338320"/>
            <a:ext cx="1845759" cy="30196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7913">
            <a:off x="8538291" y="463664"/>
            <a:ext cx="2378347" cy="317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11439">
            <a:off x="8338917" y="3972206"/>
            <a:ext cx="2175429" cy="29005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411" y="3514507"/>
            <a:ext cx="2235554" cy="298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4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📚 What We Spent Money On 📚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📖 Books for Attendance Prizes</a:t>
            </a:r>
          </a:p>
          <a:p>
            <a:pPr marL="0" indent="0">
              <a:buNone/>
            </a:pPr>
            <a:r>
              <a:rPr lang="en-GB" dirty="0" smtClean="0"/>
              <a:t>Rewarding brilliant attendance!</a:t>
            </a:r>
          </a:p>
          <a:p>
            <a:r>
              <a:rPr lang="en-GB" b="1" dirty="0" smtClean="0"/>
              <a:t>Cost: £17.05</a:t>
            </a:r>
            <a:endParaRPr lang="en-GB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🎬 Movie License</a:t>
            </a:r>
          </a:p>
          <a:p>
            <a:pPr marL="0" indent="0">
              <a:buNone/>
            </a:pPr>
            <a:r>
              <a:rPr lang="en-GB" dirty="0" smtClean="0"/>
              <a:t>Couldn't use it this year, but we'll try again!</a:t>
            </a:r>
          </a:p>
          <a:p>
            <a:r>
              <a:rPr lang="en-GB" b="1" dirty="0" smtClean="0"/>
              <a:t>Cost: £104.36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613" y="230188"/>
            <a:ext cx="993490" cy="99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82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💖 THANK YOU! 💖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 smtClean="0"/>
              <a:t>A HUGE thank you to all our wonderful parents, carers, volunteers, teachers, and children who helped make this year so successful!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Every item </a:t>
            </a:r>
            <a:r>
              <a:rPr lang="en-GB" dirty="0" smtClean="0"/>
              <a:t>bought and </a:t>
            </a:r>
            <a:r>
              <a:rPr lang="en-GB" dirty="0" smtClean="0"/>
              <a:t>every smile made a difference!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b="1" dirty="0" smtClean="0"/>
              <a:t>Together, we're </a:t>
            </a:r>
            <a:r>
              <a:rPr lang="en-GB" b="1" dirty="0" smtClean="0"/>
              <a:t>creating beautiful memories for our children </a:t>
            </a:r>
            <a:r>
              <a:rPr lang="en-GB" b="1" dirty="0" smtClean="0">
                <a:sym typeface="Wingdings" panose="05000000000000000000" pitchFamily="2" charset="2"/>
              </a:rPr>
              <a:t> </a:t>
            </a:r>
            <a:endParaRPr lang="en-GB" b="1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29" y="230188"/>
            <a:ext cx="993490" cy="99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90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318</Words>
  <Application>Microsoft Office PowerPoint</Application>
  <PresentationFormat>Widescreen</PresentationFormat>
  <Paragraphs>65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Wingdings</vt:lpstr>
      <vt:lpstr>Office Theme</vt:lpstr>
      <vt:lpstr>PTA Treasurer's Report  September 2024 - July 2025 Cherry Tree Primary School </vt:lpstr>
      <vt:lpstr>PowerPoint Presentation</vt:lpstr>
      <vt:lpstr>PowerPoint Presentation</vt:lpstr>
      <vt:lpstr>PowerPoint Presentation</vt:lpstr>
      <vt:lpstr>📚 What We Spent Money On 📚</vt:lpstr>
      <vt:lpstr>💖 THANK YOU! 💖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🎉 PTA Treasurer's Report 🎉 September 2024 - July 2025 Cherry Tree Primary School</dc:title>
  <dc:creator>Olatorera Samson</dc:creator>
  <cp:lastModifiedBy>Olatorera Samson</cp:lastModifiedBy>
  <cp:revision>25</cp:revision>
  <dcterms:created xsi:type="dcterms:W3CDTF">2025-10-06T18:47:24Z</dcterms:created>
  <dcterms:modified xsi:type="dcterms:W3CDTF">2025-10-07T22:45:56Z</dcterms:modified>
</cp:coreProperties>
</file>