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9"/>
  </p:notesMasterIdLst>
  <p:sldIdLst>
    <p:sldId id="256" r:id="rId2"/>
    <p:sldId id="257" r:id="rId3"/>
    <p:sldId id="259" r:id="rId4"/>
    <p:sldId id="278" r:id="rId5"/>
    <p:sldId id="279" r:id="rId6"/>
    <p:sldId id="271" r:id="rId7"/>
    <p:sldId id="267" r:id="rId8"/>
  </p:sldIdLst>
  <p:sldSz cx="12192000" cy="6858000"/>
  <p:notesSz cx="6797675" cy="9926638"/>
  <p:embeddedFontLst>
    <p:embeddedFont>
      <p:font typeface="Adler" panose="020B0604020202020204" charset="0"/>
      <p:regular r:id="rId10"/>
    </p:embeddedFont>
    <p:embeddedFont>
      <p:font typeface="Calibri Light" panose="020F0302020204030204" pitchFamily="34" charset="0"/>
      <p:regular r:id="rId11"/>
      <p:italic r:id="rId12"/>
    </p:embeddedFont>
    <p:embeddedFont>
      <p:font typeface="Amatic SC" panose="020B0604020202020204" charset="-79"/>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B338B5-243C-1906-BA76-5091C2634AFA}" v="364" dt="2025-01-29T14:50:58.2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5035" autoAdjust="0"/>
  </p:normalViewPr>
  <p:slideViewPr>
    <p:cSldViewPr snapToGrid="0">
      <p:cViewPr varScale="1">
        <p:scale>
          <a:sx n="74" d="100"/>
          <a:sy n="74" d="100"/>
        </p:scale>
        <p:origin x="811" y="110"/>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microsoft.com/office/2015/10/relationships/revisionInfo" Target="revisionInfo.xml"/><Relationship Id="rId10" Type="http://schemas.openxmlformats.org/officeDocument/2006/relationships/font" Target="fonts/font1.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06/07/2026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06/07/2026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2280834"/>
            <a:ext cx="6981825" cy="4445391"/>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266699"/>
            <a:ext cx="7219138" cy="338554"/>
          </a:xfrm>
          <a:prstGeom prst="rect">
            <a:avLst/>
          </a:prstGeom>
        </p:spPr>
        <p:txBody>
          <a:bodyPr wrap="square">
            <a:spAutoFit/>
          </a:bodyPr>
          <a:lstStyle/>
          <a:p>
            <a:r>
              <a:rPr lang="en-GB" sz="800" dirty="0">
                <a:latin typeface="Acumin Pro"/>
              </a:rPr>
              <a:t/>
            </a:r>
            <a:br>
              <a:rPr lang="en-GB" sz="800" dirty="0">
                <a:latin typeface="Acumin Pro"/>
              </a:rPr>
            </a:br>
            <a:endParaRPr lang="en-GB" sz="800" dirty="0">
              <a:latin typeface="Acumin Pro"/>
            </a:endParaRPr>
          </a:p>
        </p:txBody>
      </p:sp>
      <p:sp>
        <p:nvSpPr>
          <p:cNvPr id="2" name="Rectangle 1"/>
          <p:cNvSpPr/>
          <p:nvPr/>
        </p:nvSpPr>
        <p:spPr>
          <a:xfrm>
            <a:off x="4867835" y="69475"/>
            <a:ext cx="6914397" cy="2419124"/>
          </a:xfrm>
          <a:prstGeom prst="rect">
            <a:avLst/>
          </a:prstGeom>
        </p:spPr>
        <p:txBody>
          <a:bodyPr wrap="square">
            <a:spAutoFit/>
          </a:bodyPr>
          <a:lstStyle/>
          <a:p>
            <a:pPr marL="270510">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(Statutory Framework for the Early Years Foundation Stage, </a:t>
            </a:r>
            <a:r>
              <a:rPr lang="en-GB" sz="1200" dirty="0" err="1">
                <a:latin typeface="Arial" panose="020B0604020202020204" pitchFamily="34" charset="0"/>
                <a:ea typeface="Times New Roman" panose="02020603050405020304" pitchFamily="18" charset="0"/>
                <a:cs typeface="Arial" panose="020B0604020202020204" pitchFamily="34" charset="0"/>
              </a:rPr>
              <a:t>DfE</a:t>
            </a:r>
            <a:r>
              <a:rPr lang="en-GB" sz="1200" dirty="0">
                <a:latin typeface="Arial" panose="020B0604020202020204" pitchFamily="34" charset="0"/>
                <a:ea typeface="Times New Roman" panose="02020603050405020304" pitchFamily="18" charset="0"/>
                <a:cs typeface="Arial" panose="020B0604020202020204" pitchFamily="34" charset="0"/>
              </a:rPr>
              <a:t>, March 2021)</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15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 our Early Years Foundation Stage we seek to provide every child with </a:t>
            </a:r>
            <a:r>
              <a:rPr lang="en-GB" sz="1200" b="1" dirty="0">
                <a:latin typeface="Arial" panose="020B0604020202020204" pitchFamily="34" charset="0"/>
                <a:ea typeface="Times New Roman" panose="02020603050405020304" pitchFamily="18" charset="0"/>
                <a:cs typeface="Arial" panose="020B0604020202020204" pitchFamily="34" charset="0"/>
              </a:rPr>
              <a:t>quality and consistency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makes good progress, </a:t>
            </a:r>
            <a:r>
              <a:rPr lang="en-GB" sz="1200" b="1" dirty="0">
                <a:latin typeface="Arial" panose="020B0604020202020204" pitchFamily="34" charset="0"/>
                <a:ea typeface="Times New Roman" panose="02020603050405020304" pitchFamily="18" charset="0"/>
                <a:cs typeface="Arial" panose="020B0604020202020204" pitchFamily="34" charset="0"/>
              </a:rPr>
              <a:t>a secure foundation</a:t>
            </a:r>
            <a:r>
              <a:rPr lang="en-GB" sz="1200" dirty="0">
                <a:latin typeface="Arial" panose="020B0604020202020204" pitchFamily="34" charset="0"/>
                <a:ea typeface="Times New Roman" panose="02020603050405020304" pitchFamily="18" charset="0"/>
                <a:cs typeface="Arial" panose="020B0604020202020204" pitchFamily="34" charset="0"/>
              </a:rPr>
              <a:t> through learning and development opportunities, </a:t>
            </a:r>
            <a:r>
              <a:rPr lang="en-GB" sz="1200" b="1" dirty="0">
                <a:latin typeface="Arial" panose="020B0604020202020204" pitchFamily="34" charset="0"/>
                <a:ea typeface="Times New Roman" panose="02020603050405020304" pitchFamily="18" charset="0"/>
                <a:cs typeface="Arial" panose="020B0604020202020204" pitchFamily="34" charset="0"/>
              </a:rPr>
              <a:t>partnership working</a:t>
            </a:r>
            <a:r>
              <a:rPr lang="en-GB" sz="1200" dirty="0">
                <a:latin typeface="Arial" panose="020B0604020202020204" pitchFamily="34" charset="0"/>
                <a:ea typeface="Times New Roman" panose="02020603050405020304" pitchFamily="18" charset="0"/>
                <a:cs typeface="Arial" panose="020B0604020202020204" pitchFamily="34" charset="0"/>
              </a:rPr>
              <a:t> between our practitioners and yourselves and </a:t>
            </a:r>
            <a:r>
              <a:rPr lang="en-GB" sz="1200" b="1" dirty="0">
                <a:latin typeface="Arial" panose="020B0604020202020204" pitchFamily="34" charset="0"/>
                <a:ea typeface="Times New Roman" panose="02020603050405020304" pitchFamily="18" charset="0"/>
                <a:cs typeface="Arial" panose="020B0604020202020204" pitchFamily="34" charset="0"/>
              </a:rPr>
              <a:t>equality of opportunity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is included and supported.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7380" y="2488599"/>
            <a:ext cx="3716711" cy="3722794"/>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72980392"/>
              </p:ext>
            </p:extLst>
          </p:nvPr>
        </p:nvGraphicFramePr>
        <p:xfrm>
          <a:off x="133491" y="-1842735"/>
          <a:ext cx="11925018" cy="6745112"/>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33069">
                  <a:extLst>
                    <a:ext uri="{9D8B030D-6E8A-4147-A177-3AD203B41FA5}">
                      <a16:colId xmlns:a16="http://schemas.microsoft.com/office/drawing/2014/main" val="2865123548"/>
                    </a:ext>
                  </a:extLst>
                </a:gridCol>
                <a:gridCol w="1987232">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8825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132062">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New</a:t>
                      </a:r>
                      <a:r>
                        <a:rPr lang="en-US" sz="2000" b="1" baseline="0" dirty="0">
                          <a:solidFill>
                            <a:srgbClr val="7030A0"/>
                          </a:solidFill>
                          <a:latin typeface="Amatic SC" panose="00000500000000000000" pitchFamily="2" charset="-79"/>
                          <a:cs typeface="Amatic SC" panose="00000500000000000000" pitchFamily="2" charset="-79"/>
                        </a:rPr>
                        <a:t> Beginnings</a:t>
                      </a:r>
                      <a:endParaRPr lang="en-US" sz="2000" b="1" dirty="0">
                        <a:solidFill>
                          <a:srgbClr val="7030A0"/>
                        </a:solidFill>
                        <a:latin typeface="Amatic SC" panose="00000500000000000000" pitchFamily="2" charset="-79"/>
                        <a:cs typeface="Amatic SC" panose="00000500000000000000" pitchFamily="2" charset="-79"/>
                      </a:endParaRPr>
                    </a:p>
                    <a:p>
                      <a:pPr algn="ctr"/>
                      <a:r>
                        <a:rPr lang="en-US" sz="1050" dirty="0">
                          <a:solidFill>
                            <a:schemeClr val="tx1"/>
                          </a:solidFill>
                          <a:latin typeface="+mn-lt"/>
                          <a:cs typeface="Amatic SC" panose="00000500000000000000" pitchFamily="2" charset="-79"/>
                        </a:rPr>
                        <a:t>Starting school / my new class / New Beginnings </a:t>
                      </a:r>
                    </a:p>
                    <a:p>
                      <a:pPr algn="ctr"/>
                      <a:r>
                        <a:rPr lang="en-US" sz="1050" dirty="0">
                          <a:solidFill>
                            <a:schemeClr val="tx1"/>
                          </a:solidFill>
                          <a:latin typeface="+mn-lt"/>
                          <a:cs typeface="Amatic SC" panose="00000500000000000000" pitchFamily="2" charset="-79"/>
                        </a:rPr>
                        <a:t>We feel Positive Month</a:t>
                      </a:r>
                    </a:p>
                    <a:p>
                      <a:pPr algn="ctr"/>
                      <a:r>
                        <a:rPr lang="en-US" sz="1050" dirty="0">
                          <a:solidFill>
                            <a:schemeClr val="tx1"/>
                          </a:solidFill>
                          <a:latin typeface="+mn-lt"/>
                          <a:cs typeface="Amatic SC" panose="00000500000000000000" pitchFamily="2" charset="-79"/>
                        </a:rPr>
                        <a:t>Growing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My family / PSED focus /relationships/feelings</a:t>
                      </a:r>
                    </a:p>
                    <a:p>
                      <a:pPr algn="ctr"/>
                      <a:r>
                        <a:rPr lang="en-US" sz="1050" dirty="0">
                          <a:solidFill>
                            <a:schemeClr val="tx1"/>
                          </a:solidFill>
                          <a:latin typeface="+mn-lt"/>
                          <a:cs typeface="Amatic SC" panose="00000500000000000000" pitchFamily="2" charset="-79"/>
                        </a:rPr>
                        <a:t>What am I good 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In</a:t>
                      </a:r>
                      <a:r>
                        <a:rPr lang="en-US" sz="2000" b="1" baseline="0" dirty="0">
                          <a:solidFill>
                            <a:srgbClr val="7030A0"/>
                          </a:solidFill>
                          <a:latin typeface="Amatic SC" panose="00000500000000000000" pitchFamily="2" charset="-79"/>
                          <a:cs typeface="Amatic SC" panose="00000500000000000000" pitchFamily="2" charset="-79"/>
                        </a:rPr>
                        <a:t> the forest</a:t>
                      </a:r>
                      <a:endParaRPr lang="en-US" sz="2000" b="1" dirty="0">
                        <a:solidFill>
                          <a:srgbClr val="7030A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Bonfire</a:t>
                      </a:r>
                      <a:r>
                        <a:rPr lang="en-US" sz="1050" baseline="0" dirty="0">
                          <a:solidFill>
                            <a:schemeClr val="tx1"/>
                          </a:solidFill>
                          <a:latin typeface="+mn-lt"/>
                          <a:cs typeface="RM Typerighter old" panose="00000400000000000000" pitchFamily="2" charset="-79"/>
                        </a:rPr>
                        <a:t> night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RM Typerighter old" panose="00000400000000000000" pitchFamily="2" charset="-79"/>
                        </a:rPr>
                        <a:t>Diwali </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a:t>
                      </a:r>
                      <a:r>
                        <a:rPr lang="en-US" sz="1050" dirty="0" err="1">
                          <a:solidFill>
                            <a:schemeClr val="tx1"/>
                          </a:solidFill>
                          <a:latin typeface="+mn-lt"/>
                          <a:cs typeface="Amatic SC" panose="00000500000000000000" pitchFamily="2" charset="-79"/>
                        </a:rPr>
                        <a:t>Gruffalo</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Little</a:t>
                      </a:r>
                      <a:r>
                        <a:rPr lang="en-US" sz="1050" baseline="0" dirty="0">
                          <a:solidFill>
                            <a:schemeClr val="tx1"/>
                          </a:solidFill>
                          <a:latin typeface="+mn-lt"/>
                          <a:cs typeface="Amatic SC" panose="00000500000000000000" pitchFamily="2" charset="-79"/>
                        </a:rPr>
                        <a:t> Red Riding Hood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Rosie’s Walk</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Once</a:t>
                      </a:r>
                      <a:r>
                        <a:rPr lang="en-US" sz="2000" b="1" baseline="0" dirty="0">
                          <a:solidFill>
                            <a:srgbClr val="CC66FF"/>
                          </a:solidFill>
                          <a:latin typeface="Amatic SC" panose="00000500000000000000" pitchFamily="2" charset="-79"/>
                          <a:cs typeface="Amatic SC" panose="00000500000000000000" pitchFamily="2" charset="-79"/>
                        </a:rPr>
                        <a:t> upon a time</a:t>
                      </a:r>
                      <a:endParaRPr lang="en-US" sz="2000" b="1" dirty="0">
                        <a:solidFill>
                          <a:srgbClr val="CC66FF"/>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Traditional 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The Three Bears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Little Red 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Weddings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Baptisms/Christenings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Chinese New Year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Knights’ Ball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Spring</a:t>
                      </a:r>
                      <a:r>
                        <a:rPr lang="en-US" sz="2000" b="1" baseline="0" dirty="0">
                          <a:solidFill>
                            <a:srgbClr val="CC66FF"/>
                          </a:solidFill>
                          <a:latin typeface="Amatic SC" panose="00000500000000000000" pitchFamily="2" charset="-79"/>
                          <a:cs typeface="Amatic SC" panose="00000500000000000000" pitchFamily="2" charset="-79"/>
                        </a:rPr>
                        <a:t> into action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Life cycles – chicken/frog/butterfly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Caring for animals &amp; plants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The Very Hungry Caterpillar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baseline="0" dirty="0">
                        <a:solidFill>
                          <a:schemeClr val="tx1"/>
                        </a:solidFill>
                        <a:latin typeface="+mn-lt"/>
                        <a:cs typeface="RM Typerighter old" panose="00000400000000000000" pitchFamily="2" charset="-79"/>
                      </a:endParaRPr>
                    </a:p>
                    <a:p>
                      <a:pPr algn="ctr"/>
                      <a:endParaRPr lang="en-US" sz="20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00B0F0"/>
                          </a:solidFill>
                          <a:latin typeface="Amatic SC" panose="00000500000000000000" pitchFamily="2" charset="-79"/>
                          <a:cs typeface="Amatic SC" panose="00000500000000000000" pitchFamily="2" charset="-79"/>
                        </a:rPr>
                        <a:t>Oh</a:t>
                      </a:r>
                      <a:r>
                        <a:rPr lang="en-US" sz="2000" b="1" baseline="0" dirty="0">
                          <a:solidFill>
                            <a:srgbClr val="00B0F0"/>
                          </a:solidFill>
                          <a:latin typeface="Amatic SC" panose="00000500000000000000" pitchFamily="2" charset="-79"/>
                          <a:cs typeface="Amatic SC" panose="00000500000000000000" pitchFamily="2" charset="-79"/>
                        </a:rPr>
                        <a:t> the places we go</a:t>
                      </a:r>
                      <a:r>
                        <a:rPr lang="en-US" sz="2000" b="1" dirty="0">
                          <a:solidFill>
                            <a:srgbClr val="00B0F0"/>
                          </a:solidFill>
                          <a:latin typeface="Amatic SC" panose="00000500000000000000" pitchFamily="2" charset="-79"/>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Contrasting locations – Africa &amp; Antarctica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err="1">
                          <a:solidFill>
                            <a:schemeClr val="tx1"/>
                          </a:solidFill>
                          <a:latin typeface="+mn-lt"/>
                          <a:cs typeface="RM Typerighter old" panose="00000400000000000000" pitchFamily="2" charset="-79"/>
                        </a:rPr>
                        <a:t>Handa’s</a:t>
                      </a:r>
                      <a:r>
                        <a:rPr lang="en-US" sz="1050" b="0" baseline="0" dirty="0">
                          <a:solidFill>
                            <a:schemeClr val="tx1"/>
                          </a:solidFill>
                          <a:latin typeface="+mn-lt"/>
                          <a:cs typeface="RM Typerighter old" panose="00000400000000000000" pitchFamily="2" charset="-79"/>
                        </a:rPr>
                        <a:t> Surprise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Air travel / train travel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Under</a:t>
                      </a:r>
                      <a:r>
                        <a:rPr lang="en-US" sz="2000" b="1" baseline="0" dirty="0">
                          <a:solidFill>
                            <a:srgbClr val="00B0F0"/>
                          </a:solidFill>
                          <a:latin typeface="Amatic SC" panose="00000500000000000000" pitchFamily="2" charset="-79"/>
                          <a:cs typeface="Amatic SC" panose="00000500000000000000" pitchFamily="2" charset="-79"/>
                        </a:rPr>
                        <a:t>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baseline="0" dirty="0">
                          <a:solidFill>
                            <a:schemeClr val="tx1"/>
                          </a:solidFill>
                          <a:latin typeface="+mn-lt"/>
                          <a:cs typeface="RM Typerighter old" panose="00000400000000000000" pitchFamily="2" charset="-79"/>
                        </a:rPr>
                        <a:t>TRANSITION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Boat travel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Pirates/ treasure maps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Animals 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Looking after the environment / recycling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baseline="0"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53091">
                <a:tc>
                  <a:txBody>
                    <a:bodyPr/>
                    <a:lstStyle/>
                    <a:p>
                      <a:pPr algn="ctr"/>
                      <a:r>
                        <a:rPr lang="en-US" sz="2400" b="1" dirty="0">
                          <a:latin typeface="Amatic SC" panose="00000500000000000000" pitchFamily="2" charset="-79"/>
                          <a:cs typeface="Amatic SC" panose="00000500000000000000" pitchFamily="2" charset="-79"/>
                        </a:rPr>
                        <a:t>High</a:t>
                      </a:r>
                      <a:r>
                        <a:rPr lang="en-US" sz="2400" b="1" baseline="0" dirty="0">
                          <a:latin typeface="Amatic SC" panose="00000500000000000000" pitchFamily="2" charset="-79"/>
                          <a:cs typeface="Amatic SC" panose="00000500000000000000" pitchFamily="2" charset="-79"/>
                        </a:rPr>
                        <a:t> quality </a:t>
                      </a:r>
                      <a:r>
                        <a:rPr lang="en-US" sz="2400" b="1" dirty="0">
                          <a:latin typeface="Amatic SC" panose="00000500000000000000" pitchFamily="2" charset="-79"/>
                          <a:cs typeface="Amatic SC" panose="00000500000000000000" pitchFamily="2" charset="-79"/>
                        </a:rPr>
                        <a:t>Texts</a:t>
                      </a: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Errol’s Garden</a:t>
                      </a:r>
                    </a:p>
                    <a:p>
                      <a:pPr algn="ctr"/>
                      <a:r>
                        <a:rPr lang="en-GB" sz="1050" kern="1200" dirty="0">
                          <a:solidFill>
                            <a:schemeClr val="dk1"/>
                          </a:solidFill>
                          <a:effectLst/>
                          <a:latin typeface="+mn-lt"/>
                          <a:ea typeface="+mn-ea"/>
                          <a:cs typeface="+mn-cs"/>
                        </a:rPr>
                        <a:t>Lucy &amp; Tom Go to School</a:t>
                      </a:r>
                    </a:p>
                    <a:p>
                      <a:pPr algn="ctr"/>
                      <a:r>
                        <a:rPr lang="en-GB" sz="1050" kern="1200" dirty="0">
                          <a:solidFill>
                            <a:schemeClr val="dk1"/>
                          </a:solidFill>
                          <a:effectLst/>
                          <a:latin typeface="+mn-lt"/>
                          <a:ea typeface="+mn-ea"/>
                          <a:cs typeface="+mn-cs"/>
                        </a:rPr>
                        <a:t>The Colour Monster Goes to</a:t>
                      </a:r>
                      <a:r>
                        <a:rPr lang="en-GB" sz="1050" kern="1200" baseline="0" dirty="0">
                          <a:solidFill>
                            <a:schemeClr val="dk1"/>
                          </a:solidFill>
                          <a:effectLst/>
                          <a:latin typeface="+mn-lt"/>
                          <a:ea typeface="+mn-ea"/>
                          <a:cs typeface="+mn-cs"/>
                        </a:rPr>
                        <a:t> School</a:t>
                      </a:r>
                    </a:p>
                    <a:p>
                      <a:pPr algn="ctr"/>
                      <a:r>
                        <a:rPr lang="en-GB" sz="1050" kern="1200" baseline="0" dirty="0">
                          <a:solidFill>
                            <a:schemeClr val="dk1"/>
                          </a:solidFill>
                          <a:effectLst/>
                          <a:latin typeface="+mn-lt"/>
                          <a:ea typeface="+mn-ea"/>
                          <a:cs typeface="+mn-cs"/>
                        </a:rPr>
                        <a:t>So Much – Trish Cooke</a:t>
                      </a:r>
                    </a:p>
                    <a:p>
                      <a:pPr algn="ctr"/>
                      <a:r>
                        <a:rPr lang="en-GB" sz="1050" kern="1200" baseline="0" dirty="0">
                          <a:solidFill>
                            <a:schemeClr val="dk1"/>
                          </a:solidFill>
                          <a:effectLst/>
                          <a:latin typeface="+mn-lt"/>
                          <a:ea typeface="+mn-ea"/>
                          <a:cs typeface="+mn-cs"/>
                        </a:rPr>
                        <a:t>All Are Welcome – Alexandra </a:t>
                      </a:r>
                      <a:r>
                        <a:rPr lang="en-GB" sz="1050" kern="1200" baseline="0" dirty="0" err="1">
                          <a:solidFill>
                            <a:schemeClr val="dk1"/>
                          </a:solidFill>
                          <a:effectLst/>
                          <a:latin typeface="+mn-lt"/>
                          <a:ea typeface="+mn-ea"/>
                          <a:cs typeface="+mn-cs"/>
                        </a:rPr>
                        <a:t>Penfold</a:t>
                      </a:r>
                      <a:endParaRPr lang="en-GB" sz="1050" kern="1200" baseline="0" dirty="0">
                        <a:solidFill>
                          <a:schemeClr val="dk1"/>
                        </a:solidFill>
                        <a:effectLst/>
                        <a:latin typeface="+mn-lt"/>
                        <a:ea typeface="+mn-ea"/>
                        <a:cs typeface="+mn-cs"/>
                      </a:endParaRPr>
                    </a:p>
                    <a:p>
                      <a:pPr algn="ctr"/>
                      <a:r>
                        <a:rPr lang="en-GB" sz="1050" kern="1200" baseline="0" dirty="0">
                          <a:solidFill>
                            <a:schemeClr val="dk1"/>
                          </a:solidFill>
                          <a:effectLst/>
                          <a:latin typeface="+mn-lt"/>
                          <a:ea typeface="+mn-ea"/>
                          <a:cs typeface="+mn-cs"/>
                        </a:rPr>
                        <a:t>The Three Little Pigs</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The </a:t>
                      </a:r>
                      <a:r>
                        <a:rPr lang="en-GB" sz="1050" kern="1200" dirty="0" err="1">
                          <a:solidFill>
                            <a:schemeClr val="dk1"/>
                          </a:solidFill>
                          <a:effectLst/>
                          <a:latin typeface="+mn-lt"/>
                          <a:ea typeface="+mn-ea"/>
                          <a:cs typeface="+mn-cs"/>
                        </a:rPr>
                        <a:t>Gruffalo</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The </a:t>
                      </a:r>
                      <a:r>
                        <a:rPr lang="en-GB" sz="1050" kern="1200" dirty="0" err="1">
                          <a:solidFill>
                            <a:schemeClr val="dk1"/>
                          </a:solidFill>
                          <a:effectLst/>
                          <a:latin typeface="+mn-lt"/>
                          <a:ea typeface="+mn-ea"/>
                          <a:cs typeface="+mn-cs"/>
                        </a:rPr>
                        <a:t>Gruffalo’s</a:t>
                      </a:r>
                      <a:r>
                        <a:rPr lang="en-GB" sz="1050" kern="1200" dirty="0">
                          <a:solidFill>
                            <a:schemeClr val="dk1"/>
                          </a:solidFill>
                          <a:effectLst/>
                          <a:latin typeface="+mn-lt"/>
                          <a:ea typeface="+mn-ea"/>
                          <a:cs typeface="+mn-cs"/>
                        </a:rPr>
                        <a:t> Child</a:t>
                      </a:r>
                    </a:p>
                    <a:p>
                      <a:pPr algn="ctr"/>
                      <a:r>
                        <a:rPr lang="en-GB" sz="1050" kern="1200" dirty="0">
                          <a:solidFill>
                            <a:schemeClr val="dk1"/>
                          </a:solidFill>
                          <a:effectLst/>
                          <a:latin typeface="+mn-lt"/>
                          <a:ea typeface="+mn-ea"/>
                          <a:cs typeface="+mn-cs"/>
                        </a:rPr>
                        <a:t>Stick Man</a:t>
                      </a:r>
                    </a:p>
                    <a:p>
                      <a:pPr algn="ctr"/>
                      <a:r>
                        <a:rPr lang="en-GB" sz="1050" kern="1200" dirty="0">
                          <a:solidFill>
                            <a:schemeClr val="dk1"/>
                          </a:solidFill>
                          <a:effectLst/>
                          <a:latin typeface="+mn-lt"/>
                          <a:ea typeface="+mn-ea"/>
                          <a:cs typeface="+mn-cs"/>
                        </a:rPr>
                        <a:t>Little Red Riding Hood</a:t>
                      </a:r>
                    </a:p>
                    <a:p>
                      <a:pPr algn="ctr"/>
                      <a:r>
                        <a:rPr lang="en-GB" sz="1050" kern="1200" dirty="0">
                          <a:solidFill>
                            <a:schemeClr val="dk1"/>
                          </a:solidFill>
                          <a:effectLst/>
                          <a:latin typeface="+mn-lt"/>
                          <a:ea typeface="+mn-ea"/>
                          <a:cs typeface="+mn-cs"/>
                        </a:rPr>
                        <a:t>Rosie’s Walk</a:t>
                      </a:r>
                    </a:p>
                    <a:p>
                      <a:pPr algn="ctr"/>
                      <a:r>
                        <a:rPr lang="en-GB" sz="1050" kern="1200" dirty="0">
                          <a:solidFill>
                            <a:schemeClr val="dk1"/>
                          </a:solidFill>
                          <a:effectLst/>
                          <a:latin typeface="+mn-lt"/>
                          <a:ea typeface="+mn-ea"/>
                          <a:cs typeface="+mn-cs"/>
                        </a:rPr>
                        <a:t>Owl Babies</a:t>
                      </a:r>
                    </a:p>
                    <a:p>
                      <a:pPr algn="ctr"/>
                      <a:r>
                        <a:rPr lang="en-GB" sz="1050" kern="1200" dirty="0">
                          <a:solidFill>
                            <a:schemeClr val="dk1"/>
                          </a:solidFill>
                          <a:effectLst/>
                          <a:latin typeface="+mn-lt"/>
                          <a:ea typeface="+mn-ea"/>
                          <a:cs typeface="+mn-cs"/>
                        </a:rPr>
                        <a:t>The Owl Who is Afraid of the</a:t>
                      </a:r>
                      <a:r>
                        <a:rPr lang="en-GB" sz="1050" kern="1200" baseline="0" dirty="0">
                          <a:solidFill>
                            <a:schemeClr val="dk1"/>
                          </a:solidFill>
                          <a:effectLst/>
                          <a:latin typeface="+mn-lt"/>
                          <a:ea typeface="+mn-ea"/>
                          <a:cs typeface="+mn-cs"/>
                        </a:rPr>
                        <a:t> Dark</a:t>
                      </a:r>
                    </a:p>
                    <a:p>
                      <a:pPr algn="ctr"/>
                      <a:r>
                        <a:rPr lang="en-GB" sz="1050" kern="1200" baseline="0" dirty="0">
                          <a:solidFill>
                            <a:schemeClr val="dk1"/>
                          </a:solidFill>
                          <a:effectLst/>
                          <a:latin typeface="+mn-lt"/>
                          <a:ea typeface="+mn-ea"/>
                          <a:cs typeface="+mn-cs"/>
                        </a:rPr>
                        <a:t>Meg &amp; </a:t>
                      </a:r>
                      <a:r>
                        <a:rPr lang="en-GB" sz="1050" kern="1200" baseline="0" dirty="0" err="1">
                          <a:solidFill>
                            <a:schemeClr val="dk1"/>
                          </a:solidFill>
                          <a:effectLst/>
                          <a:latin typeface="+mn-lt"/>
                          <a:ea typeface="+mn-ea"/>
                          <a:cs typeface="+mn-cs"/>
                        </a:rPr>
                        <a:t>Mog</a:t>
                      </a:r>
                      <a:endParaRPr lang="en-GB" sz="1050" kern="1200" baseline="0" dirty="0">
                        <a:solidFill>
                          <a:schemeClr val="dk1"/>
                        </a:solidFill>
                        <a:effectLst/>
                        <a:latin typeface="+mn-lt"/>
                        <a:ea typeface="+mn-ea"/>
                        <a:cs typeface="+mn-cs"/>
                      </a:endParaRPr>
                    </a:p>
                    <a:p>
                      <a:pPr algn="ctr"/>
                      <a:r>
                        <a:rPr lang="en-GB" sz="1050" kern="1200" baseline="0" dirty="0">
                          <a:solidFill>
                            <a:schemeClr val="dk1"/>
                          </a:solidFill>
                          <a:effectLst/>
                          <a:latin typeface="+mn-lt"/>
                          <a:ea typeface="+mn-ea"/>
                          <a:cs typeface="+mn-cs"/>
                        </a:rPr>
                        <a:t>Room on the Broom</a:t>
                      </a:r>
                    </a:p>
                    <a:p>
                      <a:pPr algn="ctr"/>
                      <a:r>
                        <a:rPr lang="en-GB" sz="1050" kern="1200" baseline="0" dirty="0">
                          <a:solidFill>
                            <a:schemeClr val="dk1"/>
                          </a:solidFill>
                          <a:effectLst/>
                          <a:latin typeface="+mn-lt"/>
                          <a:ea typeface="+mn-ea"/>
                          <a:cs typeface="+mn-cs"/>
                        </a:rPr>
                        <a:t>Look Up!</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t>A variety of traditional tales including - The Three Bears</a:t>
                      </a:r>
                    </a:p>
                    <a:p>
                      <a:pPr algn="ctr"/>
                      <a:endParaRPr lang="en-GB" sz="1050" dirty="0"/>
                    </a:p>
                    <a:p>
                      <a:pPr algn="ctr"/>
                      <a:r>
                        <a:rPr lang="en-GB" sz="1050" dirty="0"/>
                        <a:t>Little Red 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t>My Mum is a Super Mum – Angela McAllister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Jack &amp; The</a:t>
                      </a:r>
                      <a:r>
                        <a:rPr lang="en-GB" sz="1050" kern="1200" baseline="0" dirty="0">
                          <a:solidFill>
                            <a:schemeClr val="dk1"/>
                          </a:solidFill>
                          <a:effectLst/>
                          <a:latin typeface="+mn-lt"/>
                          <a:ea typeface="+mn-ea"/>
                          <a:cs typeface="+mn-cs"/>
                        </a:rPr>
                        <a:t> Beanstalk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The Gingerbread Man</a:t>
                      </a:r>
                      <a:endParaRPr lang="en-GB" sz="1050" kern="1200" dirty="0">
                        <a:solidFill>
                          <a:schemeClr val="dk1"/>
                        </a:solidFill>
                        <a:effectLst/>
                        <a:latin typeface="+mn-lt"/>
                        <a:ea typeface="+mn-ea"/>
                        <a:cs typeface="+mn-cs"/>
                      </a:endParaRPr>
                    </a:p>
                    <a:p>
                      <a:pPr algn="ctr"/>
                      <a:endParaRPr lang="en-GB" sz="1050" dirty="0"/>
                    </a:p>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t>The Hungry Caterpillar</a:t>
                      </a:r>
                    </a:p>
                    <a:p>
                      <a:pPr algn="ctr"/>
                      <a:r>
                        <a:rPr lang="en-GB" sz="1000" dirty="0"/>
                        <a:t>Rosie’s Walk</a:t>
                      </a:r>
                    </a:p>
                    <a:p>
                      <a:pPr algn="ctr"/>
                      <a:r>
                        <a:rPr lang="en-GB" sz="1000" dirty="0"/>
                        <a:t>The Little Red Hen</a:t>
                      </a:r>
                    </a:p>
                    <a:p>
                      <a:pPr algn="ctr"/>
                      <a:r>
                        <a:rPr lang="en-GB" sz="1000" dirty="0"/>
                        <a:t>Jack &amp; The Beanstalk</a:t>
                      </a:r>
                    </a:p>
                    <a:p>
                      <a:pPr algn="ctr"/>
                      <a:r>
                        <a:rPr lang="en-GB" sz="1000" dirty="0"/>
                        <a:t>Eat Up Gemma – Sarah Hayes</a:t>
                      </a:r>
                    </a:p>
                    <a:p>
                      <a:pPr algn="ctr"/>
                      <a:r>
                        <a:rPr lang="en-GB" sz="1000" dirty="0"/>
                        <a:t>The New Small</a:t>
                      </a:r>
                      <a:r>
                        <a:rPr lang="en-GB" sz="1000" baseline="0" dirty="0"/>
                        <a:t> Person – Lauren Child</a:t>
                      </a:r>
                      <a:endParaRPr lang="en-GB"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Naughty Bus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Emma Jane’s </a:t>
                      </a:r>
                      <a:r>
                        <a:rPr lang="en-GB" sz="1050" dirty="0" err="1">
                          <a:effectLst/>
                          <a:latin typeface="Calibri" panose="020F0502020204030204" pitchFamily="34" charset="0"/>
                          <a:ea typeface="Calibri" panose="020F0502020204030204" pitchFamily="34" charset="0"/>
                          <a:cs typeface="Times New Roman" panose="02020603050405020304" pitchFamily="18" charset="0"/>
                        </a:rPr>
                        <a:t>Aroplane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Walking Through The</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Jungle – </a:t>
                      </a: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Juile</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Lacome</a:t>
                      </a: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Handa’s</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Surprise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Ugly Five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Singing Mermaid</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Sharing</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Shell</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Snail and the Whale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Rainbow Fish</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What the Ladybird Heard at the Seaside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Clean UP!</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2121877">
                <a:tc>
                  <a:txBody>
                    <a:bodyPr/>
                    <a:lstStyle/>
                    <a:p>
                      <a:pPr algn="ctr"/>
                      <a:r>
                        <a:rPr lang="en-US" sz="2000" b="1" dirty="0">
                          <a:latin typeface="Amatic SC" panose="00000500000000000000" pitchFamily="2" charset="-79"/>
                          <a:cs typeface="Amatic SC" panose="00000500000000000000" pitchFamily="2" charset="-79"/>
                        </a:rPr>
                        <a:t>‘Wow’ moments </a:t>
                      </a:r>
                      <a:r>
                        <a:rPr lang="en-US" sz="2000" b="1" dirty="0" smtClean="0">
                          <a:latin typeface="Amatic SC" panose="00000500000000000000" pitchFamily="2" charset="-79"/>
                          <a:cs typeface="Amatic SC" panose="00000500000000000000" pitchFamily="2" charset="-79"/>
                        </a:rPr>
                        <a:t> Hook Days &amp; </a:t>
                      </a:r>
                      <a:r>
                        <a:rPr lang="en-US" sz="2000" b="1" dirty="0" smtClean="0">
                          <a:solidFill>
                            <a:srgbClr val="0070C0"/>
                          </a:solidFill>
                          <a:latin typeface="Amatic SC" panose="00000500000000000000" pitchFamily="2" charset="-79"/>
                          <a:cs typeface="Amatic SC" panose="00000500000000000000" pitchFamily="2" charset="-79"/>
                        </a:rPr>
                        <a:t>Enrichment</a:t>
                      </a:r>
                      <a:r>
                        <a:rPr lang="en-US" sz="2000" b="1" baseline="0" dirty="0" smtClean="0">
                          <a:solidFill>
                            <a:srgbClr val="0070C0"/>
                          </a:solidFill>
                          <a:latin typeface="Amatic SC" panose="00000500000000000000" pitchFamily="2" charset="-79"/>
                          <a:cs typeface="Amatic SC" panose="00000500000000000000" pitchFamily="2" charset="-79"/>
                        </a:rPr>
                        <a: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050" kern="1200" dirty="0">
                        <a:solidFill>
                          <a:schemeClr val="dk1"/>
                        </a:solidFill>
                        <a:effectLst/>
                        <a:latin typeface="+mn-lt"/>
                        <a:ea typeface="+mn-ea"/>
                        <a:cs typeface="+mn-cs"/>
                      </a:endParaRPr>
                    </a:p>
                    <a:p>
                      <a:pPr algn="ctr"/>
                      <a:r>
                        <a:rPr lang="en-US" sz="1050" dirty="0">
                          <a:solidFill>
                            <a:schemeClr val="tx1"/>
                          </a:solidFill>
                          <a:latin typeface="+mn-lt"/>
                          <a:cs typeface="Amatic SC" panose="00000500000000000000" pitchFamily="2" charset="-79"/>
                        </a:rPr>
                        <a:t>Space </a:t>
                      </a:r>
                      <a:r>
                        <a:rPr lang="en-US" sz="1050" dirty="0" smtClean="0">
                          <a:solidFill>
                            <a:schemeClr val="tx1"/>
                          </a:solidFill>
                          <a:latin typeface="+mn-lt"/>
                          <a:cs typeface="Amatic SC" panose="00000500000000000000" pitchFamily="2" charset="-79"/>
                        </a:rPr>
                        <a:t>Week – Star tent </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Firefighter</a:t>
                      </a:r>
                      <a:r>
                        <a:rPr lang="en-US" sz="1050" baseline="0" dirty="0" smtClean="0">
                          <a:solidFill>
                            <a:schemeClr val="tx1"/>
                          </a:solidFill>
                          <a:latin typeface="+mn-lt"/>
                          <a:cs typeface="Amatic SC" panose="00000500000000000000" pitchFamily="2" charset="-79"/>
                        </a:rPr>
                        <a:t> </a:t>
                      </a:r>
                      <a:r>
                        <a:rPr lang="en-US" sz="1050" baseline="0" dirty="0">
                          <a:solidFill>
                            <a:schemeClr val="tx1"/>
                          </a:solidFill>
                          <a:latin typeface="+mn-lt"/>
                          <a:cs typeface="Amatic SC" panose="00000500000000000000" pitchFamily="2" charset="-79"/>
                        </a:rPr>
                        <a:t>visit</a:t>
                      </a:r>
                      <a:r>
                        <a:rPr lang="en-US" sz="1050" dirty="0">
                          <a:solidFill>
                            <a:schemeClr val="tx1"/>
                          </a:solidFill>
                          <a:latin typeface="+mn-lt"/>
                          <a:cs typeface="Amatic SC" panose="00000500000000000000" pitchFamily="2" charset="-79"/>
                        </a:rPr>
                        <a:t> </a:t>
                      </a:r>
                      <a:r>
                        <a:rPr lang="en-US" sz="1050" dirty="0" smtClean="0">
                          <a:solidFill>
                            <a:schemeClr val="tx1"/>
                          </a:solidFill>
                          <a:latin typeface="+mn-lt"/>
                          <a:cs typeface="Amatic SC" panose="00000500000000000000" pitchFamily="2" charset="-79"/>
                        </a:rPr>
                        <a:t>– Bonfire night safety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a:t>
                      </a:r>
                      <a:r>
                        <a:rPr lang="en-US" sz="1050" dirty="0" smtClean="0">
                          <a:solidFill>
                            <a:schemeClr val="tx1"/>
                          </a:solidFill>
                          <a:latin typeface="+mn-lt"/>
                          <a:cs typeface="Amatic SC" panose="00000500000000000000" pitchFamily="2" charset="-79"/>
                        </a:rPr>
                        <a:t>–</a:t>
                      </a:r>
                      <a:r>
                        <a:rPr lang="en-US" sz="1050" baseline="0" dirty="0" smtClean="0">
                          <a:solidFill>
                            <a:schemeClr val="tx1"/>
                          </a:solidFill>
                          <a:latin typeface="+mn-lt"/>
                          <a:cs typeface="Amatic SC" panose="00000500000000000000" pitchFamily="2" charset="-79"/>
                        </a:rPr>
                        <a:t> Carol Concert – Visit  S</a:t>
                      </a:r>
                      <a:r>
                        <a:rPr lang="en-US" sz="1050" dirty="0" smtClean="0">
                          <a:solidFill>
                            <a:schemeClr val="tx1"/>
                          </a:solidFill>
                          <a:latin typeface="+mn-lt"/>
                          <a:cs typeface="Amatic SC" panose="00000500000000000000" pitchFamily="2" charset="-79"/>
                        </a:rPr>
                        <a:t>anta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Diwali </a:t>
                      </a:r>
                      <a:r>
                        <a:rPr lang="en-GB" sz="1050" kern="1200" dirty="0" smtClean="0">
                          <a:solidFill>
                            <a:schemeClr val="dk1"/>
                          </a:solidFill>
                          <a:effectLst/>
                          <a:latin typeface="+mn-lt"/>
                          <a:ea typeface="+mn-ea"/>
                          <a:cs typeface="+mn-cs"/>
                        </a:rPr>
                        <a:t>Day– </a:t>
                      </a:r>
                      <a:r>
                        <a:rPr lang="en-GB" sz="1050" kern="1200" dirty="0">
                          <a:solidFill>
                            <a:schemeClr val="dk1"/>
                          </a:solidFill>
                          <a:effectLst/>
                          <a:latin typeface="+mn-lt"/>
                          <a:ea typeface="+mn-ea"/>
                          <a:cs typeface="+mn-cs"/>
                        </a:rPr>
                        <a:t>Indian</a:t>
                      </a:r>
                      <a:r>
                        <a:rPr lang="en-GB" sz="1050" kern="1200" baseline="0" dirty="0">
                          <a:solidFill>
                            <a:schemeClr val="dk1"/>
                          </a:solidFill>
                          <a:effectLst/>
                          <a:latin typeface="+mn-lt"/>
                          <a:ea typeface="+mn-ea"/>
                          <a:cs typeface="+mn-cs"/>
                        </a:rPr>
                        <a:t> snack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a:solidFill>
                            <a:schemeClr val="tx1"/>
                          </a:solidFill>
                          <a:latin typeface="+mn-lt"/>
                          <a:cs typeface="Amatic SC" panose="00000500000000000000" pitchFamily="2" charset="-79"/>
                        </a:rPr>
                        <a:t>National Nursery Rhyme </a:t>
                      </a:r>
                      <a:r>
                        <a:rPr lang="en-US" sz="1050" u="none" dirty="0" smtClean="0">
                          <a:solidFill>
                            <a:schemeClr val="tx1"/>
                          </a:solidFill>
                          <a:latin typeface="+mn-lt"/>
                          <a:cs typeface="Amatic SC" panose="00000500000000000000" pitchFamily="2" charset="-79"/>
                        </a:rPr>
                        <a:t>Week – Dress Up</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smtClean="0">
                          <a:solidFill>
                            <a:schemeClr val="tx1"/>
                          </a:solidFill>
                          <a:latin typeface="+mn-lt"/>
                          <a:cs typeface="Amatic SC" panose="00000500000000000000" pitchFamily="2" charset="-79"/>
                        </a:rPr>
                        <a:t>Posting a letter home</a:t>
                      </a:r>
                      <a:r>
                        <a:rPr lang="en-US" sz="1050" u="none" baseline="0" dirty="0" smtClean="0">
                          <a:solidFill>
                            <a:schemeClr val="tx1"/>
                          </a:solidFill>
                          <a:latin typeface="+mn-lt"/>
                          <a:cs typeface="Amatic SC" panose="00000500000000000000" pitchFamily="2" charset="-79"/>
                        </a:rPr>
                        <a:t> – Jolly Postman</a:t>
                      </a:r>
                      <a:endParaRPr lang="en-US" sz="105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Knights’ Ball</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Dressing up as Queens, Kings, Knights, Princesses &amp; dragons) </a:t>
                      </a:r>
                      <a:endParaRPr lang="en-GB" sz="105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Living</a:t>
                      </a:r>
                      <a:r>
                        <a:rPr lang="en-US" sz="1050" baseline="0" dirty="0">
                          <a:solidFill>
                            <a:schemeClr val="tx1"/>
                          </a:solidFill>
                          <a:latin typeface="+mn-lt"/>
                          <a:cs typeface="Amatic SC" panose="00000500000000000000" pitchFamily="2" charset="-79"/>
                        </a:rPr>
                        <a:t> eggs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Growing from seeds – </a:t>
                      </a:r>
                      <a:r>
                        <a:rPr lang="en-US" sz="1050" baseline="0" dirty="0" smtClean="0">
                          <a:solidFill>
                            <a:schemeClr val="tx1"/>
                          </a:solidFill>
                          <a:latin typeface="+mn-lt"/>
                          <a:cs typeface="Amatic SC" panose="00000500000000000000" pitchFamily="2" charset="-79"/>
                        </a:rPr>
                        <a:t>cress/sunflowers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Dentist Visit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Farm on the field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Press Play – Spring to Life </a:t>
                      </a:r>
                      <a:endParaRPr lang="en-US" sz="105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  </a:t>
                      </a:r>
                      <a:r>
                        <a:rPr lang="en-US" sz="1050" dirty="0" smtClean="0">
                          <a:solidFill>
                            <a:schemeClr val="tx1"/>
                          </a:solidFill>
                          <a:latin typeface="+mn-lt"/>
                          <a:cs typeface="Amatic SC" panose="00000500000000000000" pitchFamily="2" charset="-79"/>
                        </a:rPr>
                        <a:t>Visit</a:t>
                      </a:r>
                      <a:r>
                        <a:rPr lang="en-US" sz="1050" baseline="0" dirty="0" smtClean="0">
                          <a:solidFill>
                            <a:schemeClr val="tx1"/>
                          </a:solidFill>
                          <a:latin typeface="+mn-lt"/>
                          <a:cs typeface="Amatic SC" panose="00000500000000000000" pitchFamily="2" charset="-79"/>
                        </a:rPr>
                        <a:t> from a pilot</a:t>
                      </a:r>
                    </a:p>
                    <a:p>
                      <a:pPr algn="ctr"/>
                      <a:endParaRPr lang="en-US" sz="1050" baseline="0" dirty="0" smtClean="0">
                        <a:solidFill>
                          <a:schemeClr val="tx1"/>
                        </a:solidFill>
                        <a:latin typeface="+mn-lt"/>
                        <a:cs typeface="Amatic SC" panose="00000500000000000000" pitchFamily="2" charset="-79"/>
                      </a:endParaRPr>
                    </a:p>
                    <a:p>
                      <a:pPr algn="ctr"/>
                      <a:r>
                        <a:rPr lang="en-US" sz="1050" baseline="0" dirty="0" err="1" smtClean="0">
                          <a:solidFill>
                            <a:schemeClr val="tx1"/>
                          </a:solidFill>
                          <a:latin typeface="+mn-lt"/>
                          <a:cs typeface="Amatic SC" panose="00000500000000000000" pitchFamily="2" charset="-79"/>
                        </a:rPr>
                        <a:t>Handa’s</a:t>
                      </a:r>
                      <a:r>
                        <a:rPr lang="en-US" sz="1050" baseline="0" dirty="0" smtClean="0">
                          <a:solidFill>
                            <a:schemeClr val="tx1"/>
                          </a:solidFill>
                          <a:latin typeface="+mn-lt"/>
                          <a:cs typeface="Amatic SC" panose="00000500000000000000" pitchFamily="2" charset="-79"/>
                        </a:rPr>
                        <a:t> surprise fruit tasting</a:t>
                      </a:r>
                    </a:p>
                    <a:p>
                      <a:pPr algn="ctr"/>
                      <a:endParaRPr lang="en-US" sz="1050" baseline="0" dirty="0" smtClean="0">
                        <a:solidFill>
                          <a:schemeClr val="tx1"/>
                        </a:solidFill>
                        <a:latin typeface="+mn-lt"/>
                        <a:cs typeface="Amatic SC" panose="00000500000000000000" pitchFamily="2" charset="-79"/>
                      </a:endParaRPr>
                    </a:p>
                    <a:p>
                      <a:pPr algn="ctr"/>
                      <a:r>
                        <a:rPr lang="en-US" sz="1050" baseline="0" dirty="0" smtClean="0">
                          <a:solidFill>
                            <a:schemeClr val="tx1"/>
                          </a:solidFill>
                          <a:latin typeface="+mn-lt"/>
                          <a:cs typeface="Amatic SC" panose="00000500000000000000" pitchFamily="2" charset="-79"/>
                        </a:rPr>
                        <a:t>Press </a:t>
                      </a:r>
                      <a:r>
                        <a:rPr lang="en-US" sz="1050" baseline="0" smtClean="0">
                          <a:solidFill>
                            <a:schemeClr val="tx1"/>
                          </a:solidFill>
                          <a:latin typeface="+mn-lt"/>
                          <a:cs typeface="Amatic SC" panose="00000500000000000000" pitchFamily="2" charset="-79"/>
                        </a:rPr>
                        <a:t>Play – Maps </a:t>
                      </a:r>
                      <a:endParaRPr lang="en-US" sz="1050" baseline="0" dirty="0" smtClean="0">
                        <a:solidFill>
                          <a:schemeClr val="tx1"/>
                        </a:solidFill>
                        <a:latin typeface="+mn-lt"/>
                        <a:cs typeface="Amatic SC" panose="00000500000000000000" pitchFamily="2" charset="-79"/>
                      </a:endParaRPr>
                    </a:p>
                    <a:p>
                      <a:pPr algn="ctr"/>
                      <a:endParaRPr lang="en-US" sz="1050" baseline="0" dirty="0" smtClean="0">
                        <a:solidFill>
                          <a:schemeClr val="tx1"/>
                        </a:solidFill>
                        <a:latin typeface="+mn-lt"/>
                        <a:cs typeface="Amatic SC" panose="00000500000000000000" pitchFamily="2" charset="-79"/>
                      </a:endParaRPr>
                    </a:p>
                    <a:p>
                      <a:pPr algn="ctr"/>
                      <a:endParaRPr lang="en-US" sz="1050" baseline="0" dirty="0" smtClean="0">
                        <a:solidFill>
                          <a:schemeClr val="tx1"/>
                        </a:solidFill>
                        <a:latin typeface="+mn-lt"/>
                        <a:cs typeface="Amatic SC" panose="00000500000000000000" pitchFamily="2" charset="-79"/>
                      </a:endParaRPr>
                    </a:p>
                    <a:p>
                      <a:pPr algn="ctr"/>
                      <a:endParaRPr lang="en-US" sz="1050" baseline="0" dirty="0" smtClean="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Teddy Bear’s </a:t>
                      </a:r>
                      <a:r>
                        <a:rPr lang="en-GB" sz="1050" dirty="0" smtClean="0">
                          <a:solidFill>
                            <a:schemeClr val="tx1"/>
                          </a:solidFill>
                          <a:latin typeface="+mn-lt"/>
                          <a:cs typeface="Amatic SC" panose="00000500000000000000" pitchFamily="2" charset="-79"/>
                        </a:rPr>
                        <a:t>Picnic</a:t>
                      </a:r>
                    </a:p>
                    <a:p>
                      <a:pPr algn="ctr"/>
                      <a:endParaRPr lang="en-GB" sz="1050" dirty="0" smtClean="0">
                        <a:solidFill>
                          <a:schemeClr val="tx1"/>
                        </a:solidFill>
                        <a:latin typeface="+mn-lt"/>
                        <a:cs typeface="Amatic SC" panose="00000500000000000000" pitchFamily="2" charset="-79"/>
                      </a:endParaRPr>
                    </a:p>
                    <a:p>
                      <a:pPr algn="ctr"/>
                      <a:r>
                        <a:rPr lang="en-GB" sz="1050" dirty="0" smtClean="0">
                          <a:solidFill>
                            <a:schemeClr val="tx1"/>
                          </a:solidFill>
                          <a:latin typeface="+mn-lt"/>
                          <a:cs typeface="Amatic SC" panose="00000500000000000000" pitchFamily="2" charset="-79"/>
                        </a:rPr>
                        <a:t>Sea life Centre Trip</a:t>
                      </a:r>
                    </a:p>
                    <a:p>
                      <a:pPr algn="ctr"/>
                      <a:endParaRPr lang="en-GB" sz="1050" dirty="0" smtClean="0">
                        <a:solidFill>
                          <a:schemeClr val="tx1"/>
                        </a:solidFill>
                        <a:latin typeface="+mn-lt"/>
                        <a:cs typeface="Amatic SC" panose="00000500000000000000" pitchFamily="2" charset="-79"/>
                      </a:endParaRPr>
                    </a:p>
                    <a:p>
                      <a:pPr algn="ctr"/>
                      <a:endParaRPr lang="en-GB" sz="1050" dirty="0" smtClean="0">
                        <a:solidFill>
                          <a:schemeClr val="tx1"/>
                        </a:solidFill>
                        <a:latin typeface="+mn-lt"/>
                        <a:cs typeface="Amatic SC" panose="00000500000000000000" pitchFamily="2" charset="-79"/>
                      </a:endParaRPr>
                    </a:p>
                    <a:p>
                      <a:pPr algn="ctr"/>
                      <a:r>
                        <a:rPr lang="en-GB" sz="1050" dirty="0" smtClean="0">
                          <a:solidFill>
                            <a:schemeClr val="tx1"/>
                          </a:solidFill>
                          <a:latin typeface="+mn-lt"/>
                          <a:cs typeface="Amatic SC" panose="00000500000000000000" pitchFamily="2" charset="-79"/>
                        </a:rPr>
                        <a:t>Press Play – Under the Sea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55735">
            <a:off x="6848721" y="358567"/>
            <a:ext cx="789373" cy="78937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8127" y="497496"/>
            <a:ext cx="557040" cy="530514"/>
          </a:xfrm>
          <a:prstGeom prst="rect">
            <a:avLst/>
          </a:prstGeom>
        </p:spPr>
      </p:pic>
      <p:pic>
        <p:nvPicPr>
          <p:cNvPr id="10" name="Picture 9"/>
          <p:cNvPicPr>
            <a:picLocks noChangeAspect="1"/>
          </p:cNvPicPr>
          <p:nvPr/>
        </p:nvPicPr>
        <p:blipFill>
          <a:blip r:embed="rId7"/>
          <a:stretch>
            <a:fillRect/>
          </a:stretch>
        </p:blipFill>
        <p:spPr>
          <a:xfrm>
            <a:off x="8475184" y="497496"/>
            <a:ext cx="569862" cy="595378"/>
          </a:xfrm>
          <a:prstGeom prst="rect">
            <a:avLst/>
          </a:prstGeom>
        </p:spPr>
      </p:pic>
      <p:pic>
        <p:nvPicPr>
          <p:cNvPr id="11" name="Picture 10"/>
          <p:cNvPicPr>
            <a:picLocks noChangeAspect="1"/>
          </p:cNvPicPr>
          <p:nvPr/>
        </p:nvPicPr>
        <p:blipFill>
          <a:blip r:embed="rId8"/>
          <a:stretch>
            <a:fillRect/>
          </a:stretch>
        </p:blipFill>
        <p:spPr>
          <a:xfrm>
            <a:off x="10222043" y="515398"/>
            <a:ext cx="515269" cy="422564"/>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23467882"/>
              </p:ext>
            </p:extLst>
          </p:nvPr>
        </p:nvGraphicFramePr>
        <p:xfrm>
          <a:off x="4264" y="-1232834"/>
          <a:ext cx="12157256" cy="14176978"/>
        </p:xfrm>
        <a:graphic>
          <a:graphicData uri="http://schemas.openxmlformats.org/drawingml/2006/table">
            <a:tbl>
              <a:tblPr firstRow="1" bandRow="1">
                <a:tableStyleId>{5C22544A-7EE6-4342-B048-85BDC9FD1C3A}</a:tableStyleId>
              </a:tblPr>
              <a:tblGrid>
                <a:gridCol w="1116598">
                  <a:extLst>
                    <a:ext uri="{9D8B030D-6E8A-4147-A177-3AD203B41FA5}">
                      <a16:colId xmlns:a16="http://schemas.microsoft.com/office/drawing/2014/main" val="385991600"/>
                    </a:ext>
                  </a:extLst>
                </a:gridCol>
                <a:gridCol w="1552445">
                  <a:extLst>
                    <a:ext uri="{9D8B030D-6E8A-4147-A177-3AD203B41FA5}">
                      <a16:colId xmlns:a16="http://schemas.microsoft.com/office/drawing/2014/main" val="2865123548"/>
                    </a:ext>
                  </a:extLst>
                </a:gridCol>
                <a:gridCol w="1543948">
                  <a:extLst>
                    <a:ext uri="{9D8B030D-6E8A-4147-A177-3AD203B41FA5}">
                      <a16:colId xmlns:a16="http://schemas.microsoft.com/office/drawing/2014/main" val="872926247"/>
                    </a:ext>
                  </a:extLst>
                </a:gridCol>
                <a:gridCol w="1500252">
                  <a:extLst>
                    <a:ext uri="{9D8B030D-6E8A-4147-A177-3AD203B41FA5}">
                      <a16:colId xmlns:a16="http://schemas.microsoft.com/office/drawing/2014/main" val="1315738151"/>
                    </a:ext>
                  </a:extLst>
                </a:gridCol>
                <a:gridCol w="1531191">
                  <a:extLst>
                    <a:ext uri="{9D8B030D-6E8A-4147-A177-3AD203B41FA5}">
                      <a16:colId xmlns:a16="http://schemas.microsoft.com/office/drawing/2014/main" val="2709165749"/>
                    </a:ext>
                  </a:extLst>
                </a:gridCol>
                <a:gridCol w="1604357">
                  <a:extLst>
                    <a:ext uri="{9D8B030D-6E8A-4147-A177-3AD203B41FA5}">
                      <a16:colId xmlns:a16="http://schemas.microsoft.com/office/drawing/2014/main" val="2335150482"/>
                    </a:ext>
                  </a:extLst>
                </a:gridCol>
                <a:gridCol w="1554480">
                  <a:extLst>
                    <a:ext uri="{9D8B030D-6E8A-4147-A177-3AD203B41FA5}">
                      <a16:colId xmlns:a16="http://schemas.microsoft.com/office/drawing/2014/main" val="4046203905"/>
                    </a:ext>
                  </a:extLst>
                </a:gridCol>
                <a:gridCol w="1753985">
                  <a:extLst>
                    <a:ext uri="{9D8B030D-6E8A-4147-A177-3AD203B41FA5}">
                      <a16:colId xmlns:a16="http://schemas.microsoft.com/office/drawing/2014/main" val="3863450569"/>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3600" dirty="0">
                          <a:solidFill>
                            <a:schemeClr val="bg1">
                              <a:lumMod val="50000"/>
                            </a:schemeClr>
                          </a:solidFill>
                          <a:latin typeface="Amatic SC" panose="00000500000000000000" pitchFamily="2" charset="-79"/>
                          <a:cs typeface="Amatic SC" panose="00000500000000000000" pitchFamily="2" charset="-79"/>
                        </a:rPr>
                        <a:t>Year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To</a:t>
                      </a:r>
                      <a:r>
                        <a:rPr lang="en-US" sz="2000" baseline="0" dirty="0">
                          <a:latin typeface="Amatic SC" panose="00000500000000000000" pitchFamily="2" charset="-79"/>
                          <a:cs typeface="Amatic SC" panose="00000500000000000000" pitchFamily="2" charset="-79"/>
                        </a:rPr>
                        <a:t> be year one ready children should…..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48269">
                <a:tc>
                  <a:txBody>
                    <a:bodyPr/>
                    <a:lstStyle/>
                    <a:p>
                      <a:pPr algn="ctr"/>
                      <a:r>
                        <a:rPr lang="en-US" sz="2400" b="1" dirty="0">
                          <a:latin typeface="Amatic SC" panose="00000500000000000000" pitchFamily="2" charset="-79"/>
                          <a:cs typeface="Amatic SC" panose="00000500000000000000" pitchFamily="2" charset="-79"/>
                        </a:rPr>
                        <a:t>White</a:t>
                      </a:r>
                      <a:r>
                        <a:rPr lang="en-US" sz="2400" b="1" baseline="0" dirty="0">
                          <a:latin typeface="Amatic SC" panose="00000500000000000000" pitchFamily="2" charset="-79"/>
                          <a:cs typeface="Amatic SC" panose="00000500000000000000" pitchFamily="2" charset="-79"/>
                        </a:rPr>
                        <a:t> Rose </a:t>
                      </a:r>
                    </a:p>
                    <a:p>
                      <a:pPr algn="ctr"/>
                      <a:r>
                        <a:rPr lang="en-US" sz="2400" b="1" baseline="0" dirty="0" err="1">
                          <a:latin typeface="Amatic SC" panose="00000500000000000000" pitchFamily="2" charset="-79"/>
                          <a:cs typeface="Amatic SC" panose="00000500000000000000" pitchFamily="2" charset="-79"/>
                        </a:rPr>
                        <a:t>Maths</a:t>
                      </a:r>
                      <a:endParaRPr lang="en-GB" sz="2000" b="1" dirty="0">
                        <a:solidFill>
                          <a:srgbClr val="CC66FF"/>
                        </a:solidFill>
                        <a:latin typeface="Amatic SC" panose="00000500000000000000" pitchFamily="2" charset="-79"/>
                        <a:cs typeface="Amatic SC" panose="00000500000000000000" pitchFamily="2" charset="-79"/>
                      </a:endParaRP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400" b="0" i="0" dirty="0">
                          <a:solidFill>
                            <a:schemeClr val="bg1">
                              <a:lumMod val="50000"/>
                            </a:schemeClr>
                          </a:solidFill>
                          <a:effectLst/>
                          <a:latin typeface="Arial" panose="020B0604020202020204" pitchFamily="34" charset="0"/>
                          <a:cs typeface="Arial" panose="020B0604020202020204" pitchFamily="34" charset="0"/>
                        </a:rPr>
                        <a:t>Match,</a:t>
                      </a:r>
                      <a:r>
                        <a:rPr lang="en-US" sz="1400" b="0" i="0" baseline="0" dirty="0">
                          <a:solidFill>
                            <a:schemeClr val="bg1">
                              <a:lumMod val="50000"/>
                            </a:schemeClr>
                          </a:solidFill>
                          <a:effectLst/>
                          <a:latin typeface="Arial" panose="020B0604020202020204" pitchFamily="34" charset="0"/>
                          <a:cs typeface="Arial" panose="020B0604020202020204" pitchFamily="34" charset="0"/>
                        </a:rPr>
                        <a:t> sort &amp; Compare</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Talk about measure &amp; patterns</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It’s me 1,2,3</a:t>
                      </a:r>
                    </a:p>
                    <a:p>
                      <a:pPr algn="ctr" rtl="0" fontAlgn="base"/>
                      <a:endParaRPr lang="en-US" sz="1400" b="0" i="0" dirty="0">
                        <a:solidFill>
                          <a:schemeClr val="bg1">
                            <a:lumMod val="50000"/>
                          </a:schemeClr>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Circles &amp; Triangles</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1,2,3,4,5</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Shapes with 4 sides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GB" sz="1400" b="0" dirty="0">
                          <a:solidFill>
                            <a:schemeClr val="tx1"/>
                          </a:solidFill>
                          <a:latin typeface="Arial" panose="020B0604020202020204" pitchFamily="34" charset="0"/>
                          <a:cs typeface="Arial" panose="020B0604020202020204" pitchFamily="34" charset="0"/>
                        </a:rPr>
                        <a:t>Alive in 5</a:t>
                      </a:r>
                    </a:p>
                    <a:p>
                      <a:pPr algn="ctr" rtl="0" fontAlgn="base"/>
                      <a:endParaRPr lang="en-GB" sz="1400" b="0" dirty="0">
                        <a:solidFill>
                          <a:schemeClr val="tx1"/>
                        </a:solidFill>
                        <a:latin typeface="Arial" panose="020B0604020202020204" pitchFamily="34" charset="0"/>
                        <a:cs typeface="Arial" panose="020B0604020202020204" pitchFamily="34" charset="0"/>
                      </a:endParaRPr>
                    </a:p>
                    <a:p>
                      <a:pPr algn="ctr" rtl="0" fontAlgn="base"/>
                      <a:r>
                        <a:rPr lang="en-GB" sz="1400" b="0" dirty="0">
                          <a:solidFill>
                            <a:schemeClr val="tx1"/>
                          </a:solidFill>
                          <a:latin typeface="Arial" panose="020B0604020202020204" pitchFamily="34" charset="0"/>
                          <a:cs typeface="Arial" panose="020B0604020202020204" pitchFamily="34" charset="0"/>
                        </a:rPr>
                        <a:t>Mass</a:t>
                      </a:r>
                      <a:r>
                        <a:rPr lang="en-GB" sz="1400" b="0" baseline="0" dirty="0">
                          <a:solidFill>
                            <a:schemeClr val="tx1"/>
                          </a:solidFill>
                          <a:latin typeface="Arial" panose="020B0604020202020204" pitchFamily="34" charset="0"/>
                          <a:cs typeface="Arial" panose="020B0604020202020204" pitchFamily="34" charset="0"/>
                        </a:rPr>
                        <a:t> &amp; Capacity</a:t>
                      </a:r>
                      <a:endParaRPr lang="en-GB" sz="1400" b="0" dirty="0">
                        <a:solidFill>
                          <a:schemeClr val="tx1"/>
                        </a:solidFill>
                        <a:latin typeface="Arial" panose="020B0604020202020204" pitchFamily="34" charset="0"/>
                        <a:cs typeface="Arial" panose="020B0604020202020204" pitchFamily="34" charset="0"/>
                      </a:endParaRPr>
                    </a:p>
                    <a:p>
                      <a:pPr algn="ctr" rtl="0" fontAlgn="base"/>
                      <a:endParaRPr lang="en-GB" sz="1400" b="0" dirty="0">
                        <a:solidFill>
                          <a:schemeClr val="tx1"/>
                        </a:solidFill>
                        <a:latin typeface="Arial" panose="020B0604020202020204" pitchFamily="34" charset="0"/>
                        <a:cs typeface="Arial" panose="020B0604020202020204" pitchFamily="34" charset="0"/>
                      </a:endParaRPr>
                    </a:p>
                    <a:p>
                      <a:pPr algn="ctr" rtl="0" fontAlgn="base"/>
                      <a:r>
                        <a:rPr lang="en-GB" sz="1400" b="0" dirty="0">
                          <a:solidFill>
                            <a:schemeClr val="tx1"/>
                          </a:solidFill>
                          <a:latin typeface="Arial" panose="020B0604020202020204" pitchFamily="34" charset="0"/>
                          <a:cs typeface="Arial" panose="020B0604020202020204" pitchFamily="34" charset="0"/>
                        </a:rPr>
                        <a:t>Growing</a:t>
                      </a:r>
                      <a:r>
                        <a:rPr lang="en-GB" sz="1400" b="0" baseline="0" dirty="0">
                          <a:solidFill>
                            <a:schemeClr val="tx1"/>
                          </a:solidFill>
                          <a:latin typeface="Arial" panose="020B0604020202020204" pitchFamily="34" charset="0"/>
                          <a:cs typeface="Arial" panose="020B0604020202020204" pitchFamily="34" charset="0"/>
                        </a:rPr>
                        <a:t> 6, 7 , 8</a:t>
                      </a:r>
                      <a:endParaRPr lang="en-GB" sz="14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400" b="0" i="0" dirty="0">
                          <a:solidFill>
                            <a:schemeClr val="bg1">
                              <a:lumMod val="50000"/>
                            </a:schemeClr>
                          </a:solidFill>
                          <a:effectLst/>
                          <a:latin typeface="Arial" panose="020B0604020202020204" pitchFamily="34" charset="0"/>
                          <a:cs typeface="Arial" panose="020B0604020202020204" pitchFamily="34" charset="0"/>
                        </a:rPr>
                        <a:t>Length,</a:t>
                      </a:r>
                      <a:r>
                        <a:rPr lang="en-US" sz="1400" b="0" i="0" baseline="0" dirty="0">
                          <a:solidFill>
                            <a:schemeClr val="bg1">
                              <a:lumMod val="50000"/>
                            </a:schemeClr>
                          </a:solidFill>
                          <a:effectLst/>
                          <a:latin typeface="Arial" panose="020B0604020202020204" pitchFamily="34" charset="0"/>
                          <a:cs typeface="Arial" panose="020B0604020202020204" pitchFamily="34" charset="0"/>
                        </a:rPr>
                        <a:t> Height &amp; Time</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Building 9 &amp; 10</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Explore 3D shapes</a:t>
                      </a:r>
                      <a:endParaRPr lang="en-US" sz="1400" b="0" i="0" dirty="0">
                        <a:solidFill>
                          <a:schemeClr val="bg1">
                            <a:lumMod val="50000"/>
                          </a:schemeClr>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400" b="0" i="0" dirty="0">
                          <a:solidFill>
                            <a:schemeClr val="tx1"/>
                          </a:solidFill>
                          <a:effectLst/>
                          <a:latin typeface="Arial" panose="020B0604020202020204" pitchFamily="34" charset="0"/>
                          <a:cs typeface="Arial" panose="020B0604020202020204" pitchFamily="34" charset="0"/>
                        </a:rPr>
                        <a:t>To 20 and Beyond</a:t>
                      </a:r>
                    </a:p>
                    <a:p>
                      <a:pPr algn="ctr" rtl="0" fontAlgn="base"/>
                      <a:endParaRPr lang="en-US" sz="1400" b="0" i="0" dirty="0">
                        <a:solidFill>
                          <a:schemeClr val="tx1"/>
                        </a:solidFill>
                        <a:effectLst/>
                        <a:latin typeface="Arial" panose="020B0604020202020204" pitchFamily="34" charset="0"/>
                        <a:cs typeface="Arial" panose="020B0604020202020204" pitchFamily="34" charset="0"/>
                      </a:endParaRPr>
                    </a:p>
                    <a:p>
                      <a:pPr algn="ctr" rtl="0" fontAlgn="base"/>
                      <a:r>
                        <a:rPr lang="en-US" sz="1400" b="0" i="0" dirty="0">
                          <a:solidFill>
                            <a:schemeClr val="tx1"/>
                          </a:solidFill>
                          <a:effectLst/>
                          <a:latin typeface="Arial" panose="020B0604020202020204" pitchFamily="34" charset="0"/>
                          <a:cs typeface="Arial" panose="020B0604020202020204" pitchFamily="34" charset="0"/>
                        </a:rPr>
                        <a:t>How</a:t>
                      </a:r>
                      <a:r>
                        <a:rPr lang="en-US" sz="1400" b="0" i="0" baseline="0" dirty="0">
                          <a:solidFill>
                            <a:schemeClr val="tx1"/>
                          </a:solidFill>
                          <a:effectLst/>
                          <a:latin typeface="Arial" panose="020B0604020202020204" pitchFamily="34" charset="0"/>
                          <a:cs typeface="Arial" panose="020B0604020202020204" pitchFamily="34" charset="0"/>
                        </a:rPr>
                        <a:t> many now?</a:t>
                      </a:r>
                    </a:p>
                    <a:p>
                      <a:pPr algn="ctr" rtl="0" fontAlgn="base"/>
                      <a:endParaRPr lang="en-US" sz="1400" b="0" i="0" baseline="0" dirty="0">
                        <a:solidFill>
                          <a:schemeClr val="tx1"/>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tx1"/>
                          </a:solidFill>
                          <a:effectLst/>
                          <a:latin typeface="Arial" panose="020B0604020202020204" pitchFamily="34" charset="0"/>
                          <a:cs typeface="Arial" panose="020B0604020202020204" pitchFamily="34" charset="0"/>
                        </a:rPr>
                        <a:t>Manipulate,, compose &amp; decompose</a:t>
                      </a:r>
                    </a:p>
                    <a:p>
                      <a:pPr algn="ctr" rtl="0" fontAlgn="base"/>
                      <a:endParaRPr lang="en-US" sz="1400" b="0" i="0" baseline="0" dirty="0">
                        <a:solidFill>
                          <a:schemeClr val="tx1"/>
                        </a:solidFill>
                        <a:effectLst/>
                        <a:latin typeface="Arial" panose="020B0604020202020204" pitchFamily="34" charset="0"/>
                        <a:cs typeface="Arial" panose="020B0604020202020204" pitchFamily="34" charset="0"/>
                      </a:endParaRPr>
                    </a:p>
                    <a:p>
                      <a:pPr algn="ctr" rtl="0" fontAlgn="base"/>
                      <a:endParaRPr lang="en-US" sz="1400" b="0" i="0" dirty="0">
                        <a:solidFill>
                          <a:schemeClr val="tx1"/>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400" b="0" i="0" kern="1200" dirty="0">
                          <a:solidFill>
                            <a:schemeClr val="dk1"/>
                          </a:solidFill>
                          <a:effectLst/>
                          <a:latin typeface="Arial" panose="020B0604020202020204" pitchFamily="34" charset="0"/>
                          <a:ea typeface="+mn-ea"/>
                          <a:cs typeface="Arial" panose="020B0604020202020204" pitchFamily="34" charset="0"/>
                        </a:rPr>
                        <a:t>Sharing</a:t>
                      </a:r>
                      <a:r>
                        <a:rPr lang="en-US" sz="1400" b="0" i="0" kern="1200" baseline="0" dirty="0">
                          <a:solidFill>
                            <a:schemeClr val="dk1"/>
                          </a:solidFill>
                          <a:effectLst/>
                          <a:latin typeface="Arial" panose="020B0604020202020204" pitchFamily="34" charset="0"/>
                          <a:ea typeface="+mn-ea"/>
                          <a:cs typeface="Arial" panose="020B0604020202020204" pitchFamily="34" charset="0"/>
                        </a:rPr>
                        <a:t> &amp; grouping</a:t>
                      </a:r>
                    </a:p>
                    <a:p>
                      <a:pPr algn="ctr" rtl="0" fontAlgn="base"/>
                      <a:endParaRPr lang="en-US" sz="14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1400" b="0" i="0" kern="1200" baseline="0" dirty="0" err="1">
                          <a:solidFill>
                            <a:schemeClr val="dk1"/>
                          </a:solidFill>
                          <a:effectLst/>
                          <a:latin typeface="Arial" panose="020B0604020202020204" pitchFamily="34" charset="0"/>
                          <a:ea typeface="+mn-ea"/>
                          <a:cs typeface="Arial" panose="020B0604020202020204" pitchFamily="34" charset="0"/>
                        </a:rPr>
                        <a:t>Visualise</a:t>
                      </a:r>
                      <a:r>
                        <a:rPr lang="en-US" sz="1400" b="0" i="0" kern="1200" baseline="0" dirty="0">
                          <a:solidFill>
                            <a:schemeClr val="dk1"/>
                          </a:solidFill>
                          <a:effectLst/>
                          <a:latin typeface="Arial" panose="020B0604020202020204" pitchFamily="34" charset="0"/>
                          <a:ea typeface="+mn-ea"/>
                          <a:cs typeface="Arial" panose="020B0604020202020204" pitchFamily="34" charset="0"/>
                        </a:rPr>
                        <a:t>, build &amp; map</a:t>
                      </a:r>
                    </a:p>
                    <a:p>
                      <a:pPr algn="ctr" rtl="0" fontAlgn="base"/>
                      <a:endParaRPr lang="en-US" sz="14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1400" b="0" i="0" kern="1200" baseline="0" dirty="0">
                          <a:solidFill>
                            <a:schemeClr val="dk1"/>
                          </a:solidFill>
                          <a:effectLst/>
                          <a:latin typeface="Arial" panose="020B0604020202020204" pitchFamily="34" charset="0"/>
                          <a:ea typeface="+mn-ea"/>
                          <a:cs typeface="Arial" panose="020B0604020202020204" pitchFamily="34" charset="0"/>
                        </a:rPr>
                        <a:t>Make connections</a:t>
                      </a:r>
                      <a:endParaRPr lang="en-US" sz="1400" b="0" i="0"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800" b="0" i="0" kern="1200" dirty="0">
                          <a:solidFill>
                            <a:schemeClr val="dk1"/>
                          </a:solidFill>
                          <a:effectLst/>
                          <a:latin typeface="Arial" panose="020B0604020202020204" pitchFamily="34" charset="0"/>
                          <a:ea typeface="+mn-ea"/>
                          <a:cs typeface="Arial" panose="020B0604020202020204" pitchFamily="34" charset="0"/>
                        </a:rPr>
                        <a:t>Have a secure knowledge of numbers 0-10</a:t>
                      </a:r>
                    </a:p>
                    <a:p>
                      <a:pPr algn="ctr" rtl="0" fontAlgn="base"/>
                      <a:endParaRPr lang="en-US" sz="800" b="0" i="0" kern="120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dirty="0">
                          <a:solidFill>
                            <a:schemeClr val="dk1"/>
                          </a:solidFill>
                          <a:effectLst/>
                          <a:latin typeface="Arial" panose="020B0604020202020204" pitchFamily="34" charset="0"/>
                          <a:ea typeface="+mn-ea"/>
                          <a:cs typeface="Arial" panose="020B0604020202020204" pitchFamily="34" charset="0"/>
                        </a:rPr>
                        <a:t> number patterns including odd and evens</a:t>
                      </a:r>
                    </a:p>
                    <a:p>
                      <a:pPr algn="ctr" rtl="0" fontAlgn="base"/>
                      <a:endParaRPr lang="en-US" sz="800" b="0" i="0" kern="120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dirty="0">
                          <a:solidFill>
                            <a:schemeClr val="dk1"/>
                          </a:solidFill>
                          <a:effectLst/>
                          <a:latin typeface="Arial" panose="020B0604020202020204" pitchFamily="34" charset="0"/>
                          <a:ea typeface="+mn-ea"/>
                          <a:cs typeface="Arial" panose="020B0604020202020204" pitchFamily="34" charset="0"/>
                        </a:rPr>
                        <a:t>Combine</a:t>
                      </a:r>
                      <a:r>
                        <a:rPr lang="en-US" sz="800" b="0" i="0" kern="1200" baseline="0" dirty="0">
                          <a:solidFill>
                            <a:schemeClr val="dk1"/>
                          </a:solidFill>
                          <a:effectLst/>
                          <a:latin typeface="Arial" panose="020B0604020202020204" pitchFamily="34" charset="0"/>
                          <a:ea typeface="+mn-ea"/>
                          <a:cs typeface="Arial" panose="020B0604020202020204" pitchFamily="34" charset="0"/>
                        </a:rPr>
                        <a:t> two groups of numbers to find a total</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a:solidFill>
                            <a:schemeClr val="dk1"/>
                          </a:solidFill>
                          <a:effectLst/>
                          <a:latin typeface="Arial" panose="020B0604020202020204" pitchFamily="34" charset="0"/>
                          <a:ea typeface="+mn-ea"/>
                          <a:cs typeface="Arial" panose="020B0604020202020204" pitchFamily="34" charset="0"/>
                        </a:rPr>
                        <a:t>Subtract a single digit number from ten to find the total</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baseline="0" dirty="0">
                          <a:solidFill>
                            <a:schemeClr val="dk1"/>
                          </a:solidFill>
                          <a:effectLst/>
                          <a:latin typeface="Arial" panose="020B0604020202020204" pitchFamily="34" charset="0"/>
                          <a:ea typeface="+mn-ea"/>
                          <a:cs typeface="Arial" panose="020B0604020202020204" pitchFamily="34" charset="0"/>
                        </a:rPr>
                        <a:t> whole and part models</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baseline="0" dirty="0">
                          <a:solidFill>
                            <a:schemeClr val="dk1"/>
                          </a:solidFill>
                          <a:effectLst/>
                          <a:latin typeface="Arial" panose="020B0604020202020204" pitchFamily="34" charset="0"/>
                          <a:ea typeface="+mn-ea"/>
                          <a:cs typeface="Arial" panose="020B0604020202020204" pitchFamily="34" charset="0"/>
                        </a:rPr>
                        <a:t> and describe 2D &amp; 3D shapes</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a:solidFill>
                            <a:schemeClr val="dk1"/>
                          </a:solidFill>
                          <a:effectLst/>
                          <a:latin typeface="Arial" panose="020B0604020202020204" pitchFamily="34" charset="0"/>
                          <a:ea typeface="+mn-ea"/>
                          <a:cs typeface="Arial" panose="020B0604020202020204" pitchFamily="34" charset="0"/>
                        </a:rPr>
                        <a:t>Confidently use a range of </a:t>
                      </a:r>
                      <a:r>
                        <a:rPr lang="en-US" sz="800" b="0" i="0" kern="1200" baseline="0" dirty="0" err="1">
                          <a:solidFill>
                            <a:schemeClr val="dk1"/>
                          </a:solidFill>
                          <a:effectLst/>
                          <a:latin typeface="Arial" panose="020B0604020202020204" pitchFamily="34" charset="0"/>
                          <a:ea typeface="+mn-ea"/>
                          <a:cs typeface="Arial" panose="020B0604020202020204" pitchFamily="34" charset="0"/>
                        </a:rPr>
                        <a:t>maths</a:t>
                      </a:r>
                      <a:r>
                        <a:rPr lang="en-US" sz="800" b="0" i="0" kern="1200" baseline="0" dirty="0">
                          <a:solidFill>
                            <a:schemeClr val="dk1"/>
                          </a:solidFill>
                          <a:effectLst/>
                          <a:latin typeface="Arial" panose="020B0604020202020204" pitchFamily="34" charset="0"/>
                          <a:ea typeface="+mn-ea"/>
                          <a:cs typeface="Arial" panose="020B0604020202020204" pitchFamily="34" charset="0"/>
                        </a:rPr>
                        <a:t> resources</a:t>
                      </a:r>
                      <a:endParaRPr lang="en-US" sz="800" b="0" i="0"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GB" sz="2400" b="1" dirty="0">
                          <a:latin typeface="Amatic SC" panose="00000500000000000000" pitchFamily="2" charset="-79"/>
                          <a:cs typeface="Amatic SC" panose="00000500000000000000" pitchFamily="2" charset="-79"/>
                        </a:rPr>
                        <a:t>Little</a:t>
                      </a:r>
                      <a:r>
                        <a:rPr lang="en-GB" sz="2400" b="1" baseline="0" dirty="0">
                          <a:latin typeface="Amatic SC" panose="00000500000000000000" pitchFamily="2" charset="-79"/>
                          <a:cs typeface="Amatic SC" panose="00000500000000000000" pitchFamily="2" charset="-79"/>
                        </a:rPr>
                        <a:t> </a:t>
                      </a:r>
                      <a:r>
                        <a:rPr lang="en-GB" sz="2400" b="1" baseline="0" dirty="0" err="1">
                          <a:latin typeface="Amatic SC" panose="00000500000000000000" pitchFamily="2" charset="-79"/>
                          <a:cs typeface="Amatic SC" panose="00000500000000000000" pitchFamily="2" charset="-79"/>
                        </a:rPr>
                        <a:t>Wandle</a:t>
                      </a:r>
                      <a:r>
                        <a:rPr lang="en-GB" sz="2400" b="1" baseline="0" dirty="0">
                          <a:latin typeface="Amatic SC" panose="00000500000000000000" pitchFamily="2" charset="-79"/>
                          <a:cs typeface="Amatic SC" panose="00000500000000000000" pitchFamily="2" charset="-79"/>
                        </a:rPr>
                        <a:t> Phonics</a:t>
                      </a:r>
                      <a:endParaRPr lang="en-GB" sz="2400" b="1" dirty="0">
                        <a:latin typeface="Amatic SC" panose="00000500000000000000" pitchFamily="2" charset="-79"/>
                        <a:cs typeface="Amatic SC" panose="00000500000000000000" pitchFamily="2" charset="-79"/>
                      </a:endParaRPr>
                    </a:p>
                    <a:p>
                      <a:pPr algn="ctr"/>
                      <a:endParaRPr lang="en-GB" sz="2400" b="1" dirty="0">
                        <a:latin typeface="Amatic SC" panose="00000500000000000000" pitchFamily="2" charset="-79"/>
                        <a:cs typeface="Amatic SC" panose="00000500000000000000" pitchFamily="2" charset="-79"/>
                      </a:endParaRPr>
                    </a:p>
                    <a:p>
                      <a:pPr algn="ctr"/>
                      <a:r>
                        <a:rPr lang="en-GB" sz="2400" b="1" dirty="0">
                          <a:latin typeface="Amatic SC" panose="00000500000000000000" pitchFamily="2" charset="-79"/>
                          <a:cs typeface="Amatic SC" panose="00000500000000000000" pitchFamily="2" charset="-79"/>
                        </a:rPr>
                        <a:t>Johnathon</a:t>
                      </a:r>
                      <a:r>
                        <a:rPr lang="en-GB" sz="2400" b="1" baseline="0" dirty="0">
                          <a:latin typeface="Amatic SC" panose="00000500000000000000" pitchFamily="2" charset="-79"/>
                          <a:cs typeface="Amatic SC" panose="00000500000000000000" pitchFamily="2" charset="-79"/>
                        </a:rPr>
                        <a:t> Bond Planning Tool Kit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2</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Communicate effectively showing awareness of listeners’ needs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Take turns in a pair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Becoming a Reader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Handle books carefully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Distinguish between different sounds to develop phonological awareness</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Recognise rhyme and alliteration to develop phonological awareness</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Identify and reproduce initial sounds in words they hear</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Respond quickly with the correct sound for graphemes (using phonemes taught so far)</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2</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Write simple phrases and sentences that can be read by others</a:t>
                      </a:r>
                      <a:r>
                        <a:rPr lang="en-GB" sz="1000" b="1" dirty="0">
                          <a:effectLst/>
                          <a:latin typeface="Arial" panose="020B0604020202020204" pitchFamily="34" charset="0"/>
                          <a:ea typeface="Calibri" panose="020F0502020204030204" pitchFamily="34" charset="0"/>
                          <a:cs typeface="Times New Roman" panose="02020603050405020304" pitchFamily="18" charset="0"/>
                        </a:rPr>
                        <a:t> (ELG)</a:t>
                      </a:r>
                      <a:endParaRPr lang="en-GB" sz="1100" dirty="0">
                        <a:effectLst/>
                        <a:latin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full stop to end a sentence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Spelling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Spell their own forename and surname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strong gross and fine motor control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1100" dirty="0">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3</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past, present and future forms accurately when talking about events that have happened or are to happen in the future.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narratives or explanations by connecting ideas or events (often using conjunctions)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Give their attention to what others say and respond appropriately, while engaged in another activity.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Make comments about what they have heard and ask questions to clarify their understanding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Contribute ideas to class discussions</a:t>
                      </a:r>
                    </a:p>
                    <a:p>
                      <a:pPr>
                        <a:lnSpc>
                          <a:spcPct val="115000"/>
                        </a:lnSpc>
                        <a:spcAft>
                          <a:spcPts val="0"/>
                        </a:spcAft>
                      </a:pPr>
                      <a:endPar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endParaRPr>
                    </a:p>
                    <a:p>
                      <a:r>
                        <a:rPr lang="en-GB" sz="1000" kern="1200" dirty="0">
                          <a:solidFill>
                            <a:schemeClr val="dk1"/>
                          </a:solidFill>
                          <a:effectLst/>
                          <a:latin typeface="+mn-lt"/>
                          <a:ea typeface="+mn-ea"/>
                          <a:cs typeface="+mn-cs"/>
                        </a:rPr>
                        <a:t>Give their attention to what others say and respond appropriately, while engaged in another activity.</a:t>
                      </a:r>
                    </a:p>
                    <a:p>
                      <a:r>
                        <a:rPr lang="en-GB" sz="1000" b="1" u="sng" kern="1200" dirty="0">
                          <a:solidFill>
                            <a:schemeClr val="dk1"/>
                          </a:solidFill>
                          <a:effectLst/>
                          <a:latin typeface="+mn-lt"/>
                          <a:ea typeface="+mn-ea"/>
                          <a:cs typeface="+mn-cs"/>
                        </a:rPr>
                        <a:t>Make comments about what they have heard and ask questions to clarify their understanding (ELG)</a:t>
                      </a:r>
                      <a:endParaRPr lang="en-GB" sz="1000" kern="1200" dirty="0">
                        <a:solidFill>
                          <a:schemeClr val="dk1"/>
                        </a:solidFill>
                        <a:effectLst/>
                        <a:latin typeface="+mn-lt"/>
                        <a:ea typeface="+mn-ea"/>
                        <a:cs typeface="+mn-cs"/>
                      </a:endParaRPr>
                    </a:p>
                    <a:p>
                      <a:r>
                        <a:rPr lang="en-GB" sz="1000" kern="1200" dirty="0">
                          <a:solidFill>
                            <a:schemeClr val="dk1"/>
                          </a:solidFill>
                          <a:effectLst/>
                          <a:latin typeface="+mn-lt"/>
                          <a:ea typeface="+mn-ea"/>
                          <a:cs typeface="+mn-cs"/>
                        </a:rPr>
                        <a:t>Contribute ideas to class discussions</a:t>
                      </a:r>
                    </a:p>
                    <a:p>
                      <a:pPr>
                        <a:lnSpc>
                          <a:spcPct val="115000"/>
                        </a:lnSpc>
                        <a:spcAft>
                          <a:spcPts val="0"/>
                        </a:spcAft>
                      </a:pPr>
                      <a:endPar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Becoming a Reader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Respond quickly with the correct sound for graphemes (using phonemes taught so far)</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3</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u="sng" dirty="0">
                          <a:effectLst/>
                          <a:latin typeface="Arial" panose="020B0604020202020204" pitchFamily="34" charset="0"/>
                          <a:ea typeface="Calibri" panose="020F0502020204030204" pitchFamily="34" charset="0"/>
                          <a:cs typeface="Times New Roman" panose="02020603050405020304" pitchFamily="18" charset="0"/>
                        </a:rPr>
                        <a:t>Write simple phrases and sentences that can be read by others</a:t>
                      </a:r>
                      <a:r>
                        <a:rPr lang="en-GB" sz="1100" b="1" dirty="0">
                          <a:effectLst/>
                          <a:latin typeface="Arial" panose="020B0604020202020204" pitchFamily="34" charset="0"/>
                          <a:ea typeface="Calibri" panose="020F0502020204030204" pitchFamily="34" charset="0"/>
                          <a:cs typeface="Times New Roman" panose="02020603050405020304" pitchFamily="18" charset="0"/>
                        </a:rPr>
                        <a:t> (ELG)</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capital letter to begin a sentence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full stop to end a sentence</a:t>
                      </a:r>
                    </a:p>
                    <a:p>
                      <a:pPr>
                        <a:lnSpc>
                          <a:spcPct val="115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u="none" strike="noStrike" dirty="0">
                          <a:effectLst/>
                          <a:latin typeface="Arial" panose="020B0604020202020204" pitchFamily="34" charset="0"/>
                          <a:ea typeface="Calibri" panose="020F0502020204030204" pitchFamily="34" charset="0"/>
                          <a:cs typeface="Times New Roman" panose="02020603050405020304" pitchFamily="18" charset="0"/>
                        </a:rPr>
                        <a:t> </a:t>
                      </a:r>
                      <a:r>
                        <a:rPr lang="en-GB" sz="14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4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strong gross and fine motor control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400"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pencil with control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4</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Offer explanations for why things might happen, making use of recently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introduced vocabulary from stories, non-fiction, rhymes and poems when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appropriate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Express their ideas and feelings about their experiences using full sentences,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including use of past, present and future tenses and making use of</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conjunctions, with modelling and support from their teacher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Listen attentively and respond to what they hear with relevant questions, comments and actions when being read to and during whole class discussions and small group interactions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Hold conversation when engaged in back-and-forth exchanges with their teacher and peers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Participate in small group, class and one-to-one discussions, offering their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own ideas, using recently introduced vocabulary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4</a:t>
                      </a:r>
                    </a:p>
                    <a:p>
                      <a:pPr>
                        <a:lnSpc>
                          <a:spcPct val="115000"/>
                        </a:lnSpc>
                        <a:spcAft>
                          <a:spcPts val="1000"/>
                        </a:spcAft>
                      </a:pPr>
                      <a:endParaRPr lang="en-GB" sz="10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solidFill>
                            <a:srgbClr val="7030A0"/>
                          </a:solidFill>
                          <a:effectLst/>
                          <a:latin typeface="Arial" panose="020B0604020202020204" pitchFamily="34" charset="0"/>
                          <a:ea typeface="Calibri" panose="020F0502020204030204" pitchFamily="34" charset="0"/>
                        </a:rPr>
                        <a:t>Respond quickly with the correct sound for graphemes (for all 40+ phonemes)</a:t>
                      </a:r>
                      <a:endParaRPr lang="en-GB" sz="1100" dirty="0">
                        <a:effectLst/>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solidFill>
                            <a:srgbClr val="7030A0"/>
                          </a:solidFill>
                          <a:effectLst/>
                          <a:latin typeface="Arial" panose="020B0604020202020204" pitchFamily="34" charset="0"/>
                          <a:ea typeface="Calibri" panose="020F0502020204030204" pitchFamily="34" charset="0"/>
                        </a:rPr>
                        <a:t>Write a short sequence of sentences, </a:t>
                      </a:r>
                      <a:r>
                        <a:rPr lang="en-GB" sz="1100" dirty="0">
                          <a:solidFill>
                            <a:srgbClr val="7030A0"/>
                          </a:solidFill>
                          <a:effectLst/>
                          <a:latin typeface="Arial" panose="020B0604020202020204" pitchFamily="34" charset="0"/>
                        </a:rPr>
                        <a:t>sometimes for a real purpose and audience</a:t>
                      </a:r>
                      <a:endParaRPr lang="en-GB" sz="1100" dirty="0">
                        <a:effectLst/>
                      </a:endParaRPr>
                    </a:p>
                    <a:p>
                      <a:pPr>
                        <a:lnSpc>
                          <a:spcPct val="115000"/>
                        </a:lnSpc>
                        <a:spcAft>
                          <a:spcPts val="1000"/>
                        </a:spcAft>
                      </a:pPr>
                      <a:r>
                        <a:rPr lang="en-GB" sz="1100" b="1"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Demarcate some sentences with capital letters and full stops (WTS KS1)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pencil with control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Be ready to start Phase 5 phonics.</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Have developed a secure pencil grip and have good letter formation. </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Use their phase 2, 3 &amp; 4 GPCs and tricky words confidently when reading and writing. </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Understand and use full stops, capital letters and finger spaces.</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Use a wide range of relevant vocabulary when writing.</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94439963"/>
              </p:ext>
            </p:extLst>
          </p:nvPr>
        </p:nvGraphicFramePr>
        <p:xfrm>
          <a:off x="0" y="-4383358"/>
          <a:ext cx="12136582" cy="21854160"/>
        </p:xfrm>
        <a:graphic>
          <a:graphicData uri="http://schemas.openxmlformats.org/drawingml/2006/table">
            <a:tbl>
              <a:tblPr firstRow="1" bandRow="1">
                <a:tableStyleId>{5C22544A-7EE6-4342-B048-85BDC9FD1C3A}</a:tableStyleId>
              </a:tblPr>
              <a:tblGrid>
                <a:gridCol w="1555531">
                  <a:extLst>
                    <a:ext uri="{9D8B030D-6E8A-4147-A177-3AD203B41FA5}">
                      <a16:colId xmlns:a16="http://schemas.microsoft.com/office/drawing/2014/main" val="385991600"/>
                    </a:ext>
                  </a:extLst>
                </a:gridCol>
                <a:gridCol w="1282262">
                  <a:extLst>
                    <a:ext uri="{9D8B030D-6E8A-4147-A177-3AD203B41FA5}">
                      <a16:colId xmlns:a16="http://schemas.microsoft.com/office/drawing/2014/main" val="2865123548"/>
                    </a:ext>
                  </a:extLst>
                </a:gridCol>
                <a:gridCol w="1429407">
                  <a:extLst>
                    <a:ext uri="{9D8B030D-6E8A-4147-A177-3AD203B41FA5}">
                      <a16:colId xmlns:a16="http://schemas.microsoft.com/office/drawing/2014/main" val="872926247"/>
                    </a:ext>
                  </a:extLst>
                </a:gridCol>
                <a:gridCol w="1451956">
                  <a:extLst>
                    <a:ext uri="{9D8B030D-6E8A-4147-A177-3AD203B41FA5}">
                      <a16:colId xmlns:a16="http://schemas.microsoft.com/office/drawing/2014/main" val="1315738151"/>
                    </a:ext>
                  </a:extLst>
                </a:gridCol>
                <a:gridCol w="1512917">
                  <a:extLst>
                    <a:ext uri="{9D8B030D-6E8A-4147-A177-3AD203B41FA5}">
                      <a16:colId xmlns:a16="http://schemas.microsoft.com/office/drawing/2014/main" val="2709165749"/>
                    </a:ext>
                  </a:extLst>
                </a:gridCol>
                <a:gridCol w="1429789">
                  <a:extLst>
                    <a:ext uri="{9D8B030D-6E8A-4147-A177-3AD203B41FA5}">
                      <a16:colId xmlns:a16="http://schemas.microsoft.com/office/drawing/2014/main" val="2335150482"/>
                    </a:ext>
                  </a:extLst>
                </a:gridCol>
                <a:gridCol w="1732869">
                  <a:extLst>
                    <a:ext uri="{9D8B030D-6E8A-4147-A177-3AD203B41FA5}">
                      <a16:colId xmlns:a16="http://schemas.microsoft.com/office/drawing/2014/main" val="4046203905"/>
                    </a:ext>
                  </a:extLst>
                </a:gridCol>
                <a:gridCol w="1741851">
                  <a:extLst>
                    <a:ext uri="{9D8B030D-6E8A-4147-A177-3AD203B41FA5}">
                      <a16:colId xmlns:a16="http://schemas.microsoft.com/office/drawing/2014/main" val="4043770070"/>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3600" dirty="0">
                          <a:solidFill>
                            <a:schemeClr val="bg1">
                              <a:lumMod val="50000"/>
                            </a:schemeClr>
                          </a:solidFill>
                          <a:latin typeface="Amatic SC" panose="00000500000000000000" pitchFamily="2" charset="-79"/>
                          <a:cs typeface="Amatic SC" panose="00000500000000000000" pitchFamily="2" charset="-79"/>
                        </a:rPr>
                        <a:t>Year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To</a:t>
                      </a:r>
                      <a:r>
                        <a:rPr lang="en-US" sz="2000" baseline="0" dirty="0">
                          <a:latin typeface="Amatic SC" panose="00000500000000000000" pitchFamily="2" charset="-79"/>
                          <a:cs typeface="Amatic SC" panose="00000500000000000000" pitchFamily="2" charset="-79"/>
                        </a:rPr>
                        <a:t> be year one ready children should…..</a:t>
                      </a:r>
                      <a:endParaRPr lang="en-US" sz="200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3927">
                <a:tc>
                  <a:txBody>
                    <a:bodyPr/>
                    <a:lstStyle/>
                    <a:p>
                      <a:pPr algn="ctr"/>
                      <a:r>
                        <a:rPr lang="en-GB" sz="2400" b="1" dirty="0">
                          <a:latin typeface="Amatic SC" panose="00000500000000000000" pitchFamily="2" charset="-79"/>
                          <a:cs typeface="Amatic SC" panose="00000500000000000000" pitchFamily="2" charset="-79"/>
                        </a:rPr>
                        <a:t>Personal,</a:t>
                      </a:r>
                      <a:r>
                        <a:rPr lang="en-GB" sz="2400" b="1" baseline="0" dirty="0">
                          <a:latin typeface="Amatic SC" panose="00000500000000000000" pitchFamily="2" charset="-79"/>
                          <a:cs typeface="Amatic SC" panose="00000500000000000000" pitchFamily="2" charset="-79"/>
                        </a:rPr>
                        <a:t> social, emotional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Developing Friendships </a:t>
                      </a:r>
                    </a:p>
                    <a:p>
                      <a:pPr algn="ctr"/>
                      <a:r>
                        <a:rPr lang="en-US" sz="1050" dirty="0">
                          <a:solidFill>
                            <a:schemeClr val="tx1"/>
                          </a:solidFill>
                          <a:latin typeface="+mn-lt"/>
                          <a:cs typeface="Amatic SC" panose="00000500000000000000" pitchFamily="2" charset="-79"/>
                        </a:rPr>
                        <a:t>Finding solutions – understanding how others feel</a:t>
                      </a:r>
                    </a:p>
                    <a:p>
                      <a:pPr algn="ctr"/>
                      <a:r>
                        <a:rPr lang="en-US" sz="1050" dirty="0">
                          <a:solidFill>
                            <a:schemeClr val="tx1"/>
                          </a:solidFill>
                          <a:latin typeface="+mn-lt"/>
                          <a:cs typeface="Amatic SC" panose="00000500000000000000" pitchFamily="2" charset="-79"/>
                        </a:rPr>
                        <a:t>Developing a sense of community</a:t>
                      </a:r>
                    </a:p>
                    <a:p>
                      <a:pPr algn="ctr"/>
                      <a:r>
                        <a:rPr lang="en-US" sz="1050" dirty="0">
                          <a:solidFill>
                            <a:schemeClr val="tx1"/>
                          </a:solidFill>
                          <a:latin typeface="+mn-lt"/>
                          <a:cs typeface="Amatic SC" panose="00000500000000000000" pitchFamily="2" charset="-79"/>
                        </a:rPr>
                        <a:t>Understanding</a:t>
                      </a:r>
                      <a:r>
                        <a:rPr lang="en-US" sz="1050" baseline="0" dirty="0">
                          <a:solidFill>
                            <a:schemeClr val="tx1"/>
                          </a:solidFill>
                          <a:latin typeface="+mn-lt"/>
                          <a:cs typeface="Amatic SC" panose="00000500000000000000" pitchFamily="2" charset="-79"/>
                        </a:rPr>
                        <a:t> &amp; following rules </a:t>
                      </a:r>
                    </a:p>
                    <a:p>
                      <a:pPr algn="ctr"/>
                      <a:r>
                        <a:rPr lang="en-US" sz="1050" baseline="0" dirty="0">
                          <a:solidFill>
                            <a:schemeClr val="tx1"/>
                          </a:solidFill>
                          <a:latin typeface="+mn-lt"/>
                          <a:cs typeface="Amatic SC" panose="00000500000000000000" pitchFamily="2" charset="-79"/>
                        </a:rPr>
                        <a:t>Developing confidence in new situations</a:t>
                      </a:r>
                    </a:p>
                    <a:p>
                      <a:pPr lvl="0" algn="ctr">
                        <a:buNone/>
                      </a:pPr>
                      <a:endParaRPr lang="en-US" sz="1050" baseline="0" dirty="0">
                        <a:solidFill>
                          <a:schemeClr val="tx1"/>
                        </a:solidFill>
                        <a:latin typeface="+mn-lt"/>
                        <a:cs typeface="Amatic SC"/>
                      </a:endParaRPr>
                    </a:p>
                    <a:p>
                      <a:pPr lvl="0" algn="ctr">
                        <a:buNone/>
                      </a:pPr>
                      <a:r>
                        <a:rPr lang="en-US" sz="1050" baseline="0" dirty="0">
                          <a:solidFill>
                            <a:schemeClr val="tx1"/>
                          </a:solidFill>
                          <a:latin typeface="+mn-lt"/>
                          <a:cs typeface="Amatic SC"/>
                        </a:rPr>
                        <a:t>Kapow – Building Relationships – My Family &amp; Friends.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Developing Friendships </a:t>
                      </a:r>
                    </a:p>
                    <a:p>
                      <a:pPr algn="ctr"/>
                      <a:r>
                        <a:rPr lang="en-US" sz="1050" dirty="0">
                          <a:solidFill>
                            <a:schemeClr val="tx1"/>
                          </a:solidFill>
                          <a:latin typeface="+mn-lt"/>
                          <a:cs typeface="Amatic SC" panose="00000500000000000000" pitchFamily="2" charset="-79"/>
                        </a:rPr>
                        <a:t>Finding solutions – understanding how others feel</a:t>
                      </a:r>
                    </a:p>
                    <a:p>
                      <a:pPr algn="ctr"/>
                      <a:r>
                        <a:rPr lang="en-US" sz="1050" dirty="0">
                          <a:solidFill>
                            <a:schemeClr val="tx1"/>
                          </a:solidFill>
                          <a:latin typeface="+mn-lt"/>
                          <a:cs typeface="Amatic SC" panose="00000500000000000000" pitchFamily="2" charset="-79"/>
                        </a:rPr>
                        <a:t>Developing a sense of community</a:t>
                      </a:r>
                    </a:p>
                    <a:p>
                      <a:pPr algn="ctr"/>
                      <a:r>
                        <a:rPr lang="en-US" sz="1050" dirty="0">
                          <a:solidFill>
                            <a:schemeClr val="tx1"/>
                          </a:solidFill>
                          <a:latin typeface="+mn-lt"/>
                          <a:cs typeface="Amatic SC" panose="00000500000000000000" pitchFamily="2" charset="-79"/>
                        </a:rPr>
                        <a:t>Understanding</a:t>
                      </a:r>
                      <a:r>
                        <a:rPr lang="en-US" sz="1050" baseline="0" dirty="0">
                          <a:solidFill>
                            <a:schemeClr val="tx1"/>
                          </a:solidFill>
                          <a:latin typeface="+mn-lt"/>
                          <a:cs typeface="Amatic SC" panose="00000500000000000000" pitchFamily="2" charset="-79"/>
                        </a:rPr>
                        <a:t> &amp; following rules </a:t>
                      </a:r>
                    </a:p>
                    <a:p>
                      <a:pPr algn="ctr"/>
                      <a:r>
                        <a:rPr lang="en-US" sz="1050" baseline="0" dirty="0">
                          <a:solidFill>
                            <a:schemeClr val="tx1"/>
                          </a:solidFill>
                          <a:latin typeface="+mn-lt"/>
                          <a:cs typeface="Amatic SC" panose="00000500000000000000" pitchFamily="2" charset="-79"/>
                        </a:rPr>
                        <a:t>Developing confidence in new situations</a:t>
                      </a: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lvl="0" algn="ctr">
                        <a:buNone/>
                      </a:pPr>
                      <a:r>
                        <a:rPr lang="en-US" sz="1100" b="0" i="0" u="none" strike="noStrike" noProof="0" dirty="0">
                          <a:solidFill>
                            <a:schemeClr val="tx1"/>
                          </a:solidFill>
                          <a:latin typeface="Calibri"/>
                        </a:rPr>
                        <a:t>Kapow – Managing Self – My Well-being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Build constructive and respectful relationships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Identify </a:t>
                      </a:r>
                      <a:r>
                        <a:rPr lang="en-GB" sz="1050" baseline="0" dirty="0">
                          <a:solidFill>
                            <a:schemeClr val="tx1"/>
                          </a:solidFill>
                          <a:latin typeface="+mn-lt"/>
                          <a:cs typeface="Amatic SC" panose="00000500000000000000" pitchFamily="2" charset="-79"/>
                        </a:rPr>
                        <a:t>their own feelings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Become more independent – manage own needs</a:t>
                      </a:r>
                    </a:p>
                    <a:p>
                      <a:pPr lvl="0" algn="ctr">
                        <a:buNone/>
                      </a:pPr>
                      <a:endParaRPr lang="en-GB"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Building Relationships – Special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Build constructive and respectful relationships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Moderate feelings socially &amp; emotionally</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Shoe</a:t>
                      </a:r>
                      <a:r>
                        <a:rPr lang="en-GB" sz="1050" baseline="0" dirty="0">
                          <a:solidFill>
                            <a:schemeClr val="tx1"/>
                          </a:solidFill>
                          <a:latin typeface="+mn-lt"/>
                          <a:cs typeface="Amatic SC" panose="00000500000000000000" pitchFamily="2" charset="-79"/>
                        </a:rPr>
                        <a:t> resilience when faced with a challenge</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Understand the need for healthy food choices</a:t>
                      </a:r>
                    </a:p>
                    <a:p>
                      <a:pPr lvl="0" algn="ctr">
                        <a:buNone/>
                      </a:pPr>
                      <a:endParaRPr lang="en-GB"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a:t>
                      </a:r>
                      <a:r>
                        <a:rPr lang="en-US" sz="1100" b="0" i="0" u="none" strike="noStrike" baseline="0" noProof="0" dirty="0" err="1">
                          <a:solidFill>
                            <a:schemeClr val="tx1"/>
                          </a:solidFill>
                          <a:latin typeface="Calibri"/>
                        </a:rPr>
                        <a:t>Se;lf</a:t>
                      </a:r>
                      <a:r>
                        <a:rPr lang="en-US" sz="1100" b="0" i="0" u="none" strike="noStrike" baseline="0" noProof="0" dirty="0">
                          <a:solidFill>
                            <a:schemeClr val="tx1"/>
                          </a:solidFill>
                          <a:latin typeface="Calibri"/>
                        </a:rPr>
                        <a:t> Regulation – My Feelings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independently try new activities</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Show understanding of others feelings</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Work &amp; play cooperatively, taking turns</a:t>
                      </a:r>
                    </a:p>
                    <a:p>
                      <a:pPr lvl="0" algn="ctr">
                        <a:buNone/>
                      </a:pPr>
                      <a:endParaRPr lang="en-US"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Self Regulation – Listening &amp; Following Instructions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independently try new activities</a:t>
                      </a:r>
                      <a:endParaRPr lang="en-US"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Work towards</a:t>
                      </a:r>
                      <a:r>
                        <a:rPr lang="en-GB" sz="1050" baseline="0" dirty="0">
                          <a:solidFill>
                            <a:schemeClr val="tx1"/>
                          </a:solidFill>
                          <a:latin typeface="+mn-lt"/>
                          <a:cs typeface="Amatic SC" panose="00000500000000000000" pitchFamily="2" charset="-79"/>
                        </a:rPr>
                        <a:t> simple goals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Explain the reasons for rules</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Work &amp; play cooperatively, taking turns</a:t>
                      </a:r>
                      <a:endParaRPr lang="en-US"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lvl="0" algn="ctr">
                        <a:buNone/>
                      </a:pPr>
                      <a:r>
                        <a:rPr lang="en-US" sz="1100" b="0" i="0" u="none" strike="noStrike" noProof="0" dirty="0">
                          <a:solidFill>
                            <a:schemeClr val="tx1"/>
                          </a:solidFill>
                          <a:latin typeface="Calibri"/>
                        </a:rPr>
                        <a:t>Kapow – Managing Self – Taking on Challenges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Seek help from</a:t>
                      </a:r>
                      <a:r>
                        <a:rPr lang="en-GB" sz="1050" baseline="0" dirty="0">
                          <a:solidFill>
                            <a:schemeClr val="tx1"/>
                          </a:solidFill>
                          <a:latin typeface="+mn-lt"/>
                          <a:cs typeface="Amatic SC" panose="00000500000000000000" pitchFamily="2" charset="-79"/>
                        </a:rPr>
                        <a:t> a known adult if needed</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Be</a:t>
                      </a:r>
                      <a:r>
                        <a:rPr lang="en-GB" sz="1050" baseline="0" dirty="0">
                          <a:solidFill>
                            <a:schemeClr val="tx1"/>
                          </a:solidFill>
                          <a:latin typeface="+mn-lt"/>
                          <a:cs typeface="Amatic SC" panose="00000500000000000000" pitchFamily="2" charset="-79"/>
                        </a:rPr>
                        <a:t> confident to try new activities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Work together as part of a team</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Follow the school and class rules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a:rPr>
                        <a:t>Solve simple conflicts by talking to peers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Talk about how they are feeling</a:t>
                      </a:r>
                    </a:p>
                    <a:p>
                      <a:pPr algn="ctr"/>
                      <a:endParaRPr lang="en-GB" sz="1050" baseline="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Manage their own toilet needs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Dress</a:t>
                      </a:r>
                      <a:r>
                        <a:rPr lang="en-GB" sz="1050" baseline="0" dirty="0">
                          <a:solidFill>
                            <a:schemeClr val="tx1"/>
                          </a:solidFill>
                          <a:latin typeface="+mn-lt"/>
                          <a:cs typeface="Amatic SC" panose="00000500000000000000" pitchFamily="2" charset="-79"/>
                        </a:rPr>
                        <a:t> and undress ready for PE lessons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GB" sz="2400" b="1" dirty="0">
                          <a:latin typeface="Amatic SC" panose="00000500000000000000" pitchFamily="2" charset="-79"/>
                          <a:cs typeface="Amatic SC" panose="00000500000000000000" pitchFamily="2" charset="-79"/>
                        </a:rPr>
                        <a:t>Communication</a:t>
                      </a:r>
                      <a:r>
                        <a:rPr lang="en-GB" sz="2400" b="1" baseline="0" dirty="0">
                          <a:latin typeface="Amatic SC" panose="00000500000000000000" pitchFamily="2" charset="-79"/>
                          <a:cs typeface="Amatic SC" panose="00000500000000000000" pitchFamily="2" charset="-79"/>
                        </a:rPr>
                        <a:t> &amp; Language</a:t>
                      </a:r>
                      <a:r>
                        <a:rPr lang="en-GB" sz="2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panose="00000500000000000000" pitchFamily="2" charset="-79"/>
                        </a:rPr>
                        <a:t>Listening to stories developing vocabulary</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Learning</a:t>
                      </a:r>
                      <a:r>
                        <a:rPr lang="en-GB" sz="1050" baseline="0" dirty="0">
                          <a:solidFill>
                            <a:schemeClr val="tx1"/>
                          </a:solidFill>
                          <a:latin typeface="+mn-lt"/>
                          <a:cs typeface="Amatic SC" panose="00000500000000000000" pitchFamily="2" charset="-79"/>
                        </a:rPr>
                        <a:t> r</a:t>
                      </a:r>
                      <a:r>
                        <a:rPr lang="en-GB" sz="1050" dirty="0">
                          <a:solidFill>
                            <a:schemeClr val="tx1"/>
                          </a:solidFill>
                          <a:latin typeface="+mn-lt"/>
                          <a:cs typeface="Amatic SC" panose="00000500000000000000" pitchFamily="2" charset="-79"/>
                        </a:rPr>
                        <a:t>hymes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Develop conversation skills with adults &amp; peers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Understanding ‘why’ questions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Learning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Retell stories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Listen</a:t>
                      </a:r>
                      <a:r>
                        <a:rPr lang="en-US" sz="1050" baseline="0" dirty="0">
                          <a:solidFill>
                            <a:schemeClr val="tx1"/>
                          </a:solidFill>
                          <a:latin typeface="+mn-lt"/>
                          <a:cs typeface="Amatic SC" panose="00000500000000000000" pitchFamily="2" charset="-79"/>
                        </a:rPr>
                        <a:t> &amp; talk about stories to develop understanding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Begin to use well</a:t>
                      </a:r>
                      <a:r>
                        <a:rPr lang="en-US" sz="1050" baseline="0" dirty="0">
                          <a:solidFill>
                            <a:schemeClr val="tx1"/>
                          </a:solidFill>
                          <a:latin typeface="+mn-lt"/>
                          <a:cs typeface="Amatic SC" panose="00000500000000000000" pitchFamily="2" charset="-79"/>
                        </a:rPr>
                        <a:t> formed sentences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Asking questions to find out more – why? What? Where? When?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Describe events in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some</a:t>
                      </a:r>
                      <a:r>
                        <a:rPr lang="en-US" sz="1050" baseline="0" dirty="0">
                          <a:solidFill>
                            <a:schemeClr val="tx1"/>
                          </a:solidFill>
                          <a:latin typeface="+mn-lt"/>
                          <a:cs typeface="Amatic SC" panose="00000500000000000000" pitchFamily="2" charset="-79"/>
                        </a:rPr>
                        <a:t> detail ( Chicks hatching)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Participate in group &amp; class discussions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Ask questions about new learning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Listen attentively during class discussions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full</a:t>
                      </a:r>
                      <a:r>
                        <a:rPr lang="en-US" sz="1050" baseline="0" dirty="0">
                          <a:solidFill>
                            <a:schemeClr val="tx1"/>
                          </a:solidFill>
                          <a:latin typeface="+mn-lt"/>
                          <a:cs typeface="Amatic SC" panose="00000500000000000000" pitchFamily="2" charset="-79"/>
                        </a:rPr>
                        <a:t> sentences using the correct tense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Extend sentences by using conjunctions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in full</a:t>
                      </a:r>
                      <a:r>
                        <a:rPr lang="en-US" sz="1050" baseline="0" dirty="0">
                          <a:solidFill>
                            <a:schemeClr val="tx1"/>
                          </a:solidFill>
                          <a:latin typeface="+mn-lt"/>
                          <a:cs typeface="Amatic SC" panose="00000500000000000000" pitchFamily="2" charset="-79"/>
                        </a:rPr>
                        <a:t> sentences using the correct tense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Ask</a:t>
                      </a:r>
                      <a:r>
                        <a:rPr lang="en-US" sz="1050" baseline="0" dirty="0">
                          <a:solidFill>
                            <a:schemeClr val="tx1"/>
                          </a:solidFill>
                          <a:latin typeface="+mn-lt"/>
                          <a:cs typeface="Amatic SC" panose="00000500000000000000" pitchFamily="2" charset="-79"/>
                        </a:rPr>
                        <a:t> and answer why? What? Where? When? questions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confidently in group discussions and listen to others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Listen and follow  two part instructions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Confidently say a range of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Understand a sequence of instructions to start a learning task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r h="896380">
                <a:tc>
                  <a:txBody>
                    <a:bodyPr/>
                    <a:lstStyle/>
                    <a:p>
                      <a:pPr algn="ctr"/>
                      <a:r>
                        <a:rPr lang="en-GB" sz="2400" b="1" dirty="0">
                          <a:latin typeface="Amatic SC" panose="00000500000000000000" pitchFamily="2" charset="-79"/>
                          <a:cs typeface="Amatic SC" panose="00000500000000000000" pitchFamily="2" charset="-79"/>
                        </a:rPr>
                        <a:t>Physical</a:t>
                      </a:r>
                      <a:r>
                        <a:rPr lang="en-GB" sz="2400" b="1" baseline="0" dirty="0">
                          <a:latin typeface="Amatic SC" panose="00000500000000000000" pitchFamily="2" charset="-79"/>
                          <a:cs typeface="Amatic SC" panose="00000500000000000000" pitchFamily="2" charset="-79"/>
                        </a:rPr>
                        <a:t>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panose="00000500000000000000" pitchFamily="2" charset="-79"/>
                        </a:rPr>
                        <a:t>GET SET 4 PE – Introduction to PE unit 2</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Using</a:t>
                      </a:r>
                      <a:r>
                        <a:rPr lang="en-GB" sz="1050" baseline="0" dirty="0">
                          <a:solidFill>
                            <a:schemeClr val="tx1"/>
                          </a:solidFill>
                          <a:latin typeface="+mn-lt"/>
                          <a:cs typeface="Amatic SC" panose="00000500000000000000" pitchFamily="2" charset="-79"/>
                        </a:rPr>
                        <a:t> large muscle movements</a:t>
                      </a:r>
                    </a:p>
                    <a:p>
                      <a:pPr algn="ctr"/>
                      <a:endParaRPr lang="en-GB" sz="1050" baseline="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Eating</a:t>
                      </a:r>
                      <a:r>
                        <a:rPr lang="en-GB" sz="1050" baseline="0" dirty="0">
                          <a:solidFill>
                            <a:schemeClr val="tx1"/>
                          </a:solidFill>
                          <a:latin typeface="+mn-lt"/>
                          <a:cs typeface="Amatic SC" panose="00000500000000000000" pitchFamily="2" charset="-79"/>
                        </a:rPr>
                        <a:t> independently using a knife and folk</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Becoming independent with dressing &amp; putting on coats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Developing a comfortable pencil grip / dominant hand</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Fundamentals unit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Using</a:t>
                      </a:r>
                      <a:r>
                        <a:rPr lang="en-GB" sz="1050" baseline="0" dirty="0">
                          <a:solidFill>
                            <a:schemeClr val="tx1"/>
                          </a:solidFill>
                          <a:latin typeface="+mn-lt"/>
                          <a:cs typeface="Amatic SC" panose="00000500000000000000" pitchFamily="2" charset="-79"/>
                        </a:rPr>
                        <a:t> large muscle movements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Developing a comfortable pencil grip</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Becoming independent with dressing &amp; putting on coats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Negotiate space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Dance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and remember</a:t>
                      </a:r>
                      <a:r>
                        <a:rPr lang="en-GB" sz="1050" baseline="0" dirty="0">
                          <a:solidFill>
                            <a:schemeClr val="tx1"/>
                          </a:solidFill>
                          <a:latin typeface="+mn-lt"/>
                          <a:cs typeface="Amatic SC" panose="00000500000000000000" pitchFamily="2" charset="-79"/>
                        </a:rPr>
                        <a:t> sequences of pattern &amp; movement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Combine different movements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fine motor skills to use a range of tools safely and confidently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Begin</a:t>
                      </a:r>
                      <a:r>
                        <a:rPr lang="en-US" sz="1050" baseline="0" dirty="0">
                          <a:solidFill>
                            <a:schemeClr val="tx1"/>
                          </a:solidFill>
                          <a:latin typeface="+mn-lt"/>
                          <a:cs typeface="Amatic SC" panose="00000500000000000000" pitchFamily="2" charset="-79"/>
                        </a:rPr>
                        <a:t> to develop a handwriting style which is accurate and efficient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Gymnastics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Demonstrate strength, balance and coordination</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a fluent style of moving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safely use a range of apparatus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Talk about things that make them healthy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Ball Skills unit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a:t>
                      </a:r>
                      <a:r>
                        <a:rPr lang="en-US" sz="1050" baseline="0" dirty="0">
                          <a:solidFill>
                            <a:schemeClr val="tx1"/>
                          </a:solidFill>
                          <a:latin typeface="+mn-lt"/>
                          <a:cs typeface="Amatic SC" panose="00000500000000000000" pitchFamily="2" charset="-79"/>
                        </a:rPr>
                        <a:t> &amp; refine </a:t>
                      </a:r>
                      <a:r>
                        <a:rPr lang="en-US" sz="1050" dirty="0">
                          <a:solidFill>
                            <a:schemeClr val="tx1"/>
                          </a:solidFill>
                          <a:latin typeface="+mn-lt"/>
                          <a:cs typeface="Amatic SC" panose="00000500000000000000" pitchFamily="2" charset="-79"/>
                        </a:rPr>
                        <a:t> ball skills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a:t>
                      </a:r>
                      <a:r>
                        <a:rPr lang="en-GB" sz="1050" baseline="0" dirty="0">
                          <a:solidFill>
                            <a:schemeClr val="tx1"/>
                          </a:solidFill>
                          <a:latin typeface="+mn-lt"/>
                          <a:cs typeface="Amatic SC" panose="00000500000000000000" pitchFamily="2" charset="-79"/>
                        </a:rPr>
                        <a:t> energetically ( running, jumping, dancing etc.)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Negotiate space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Demonstrate strength, balance and coordination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Use a range of small tools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Games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a:t>
                      </a:r>
                      <a:r>
                        <a:rPr lang="en-GB" sz="1050" baseline="0" dirty="0">
                          <a:solidFill>
                            <a:schemeClr val="tx1"/>
                          </a:solidFill>
                          <a:latin typeface="+mn-lt"/>
                          <a:cs typeface="Amatic SC" panose="00000500000000000000" pitchFamily="2" charset="-79"/>
                        </a:rPr>
                        <a:t> energetically ( running, jumping, dancing etc.)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Hold the pencil effectively for writing</a:t>
                      </a:r>
                      <a:r>
                        <a:rPr lang="en-US" sz="1050" baseline="0" dirty="0">
                          <a:solidFill>
                            <a:schemeClr val="tx1"/>
                          </a:solidFill>
                          <a:latin typeface="+mn-lt"/>
                          <a:cs typeface="Amatic SC" panose="00000500000000000000" pitchFamily="2" charset="-79"/>
                        </a:rPr>
                        <a:t> and begin to show accuracy when drawing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Use a range of small tools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Have a secure pencil grip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and</a:t>
                      </a:r>
                      <a:r>
                        <a:rPr lang="en-US" sz="1050" baseline="0" dirty="0">
                          <a:solidFill>
                            <a:schemeClr val="tx1"/>
                          </a:solidFill>
                          <a:latin typeface="+mn-lt"/>
                          <a:cs typeface="Amatic SC" panose="00000500000000000000" pitchFamily="2" charset="-79"/>
                        </a:rPr>
                        <a:t> handle a range of tools including scissors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Negotiate</a:t>
                      </a:r>
                      <a:r>
                        <a:rPr lang="en-US" sz="1050" baseline="0" dirty="0">
                          <a:solidFill>
                            <a:schemeClr val="tx1"/>
                          </a:solidFill>
                          <a:latin typeface="+mn-lt"/>
                          <a:cs typeface="Amatic SC" panose="00000500000000000000" pitchFamily="2" charset="-79"/>
                        </a:rPr>
                        <a:t> space and move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Show coordination and balance when moving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Dress and undress independently including putting on coats and doing shoe laces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10200669"/>
                  </a:ext>
                </a:extLst>
              </a:tr>
              <a:tr h="896380">
                <a:tc>
                  <a:txBody>
                    <a:bodyPr/>
                    <a:lstStyle/>
                    <a:p>
                      <a:pPr algn="ctr"/>
                      <a:r>
                        <a:rPr lang="en-GB" sz="2400" b="1" dirty="0">
                          <a:latin typeface="Amatic SC" panose="00000500000000000000" pitchFamily="2" charset="-79"/>
                          <a:cs typeface="Amatic SC" panose="00000500000000000000" pitchFamily="2" charset="-79"/>
                        </a:rPr>
                        <a:t>Understanding</a:t>
                      </a:r>
                      <a:r>
                        <a:rPr lang="en-GB" sz="2400" b="1" baseline="0" dirty="0">
                          <a:latin typeface="Amatic SC" panose="00000500000000000000" pitchFamily="2" charset="-79"/>
                          <a:cs typeface="Amatic SC" panose="00000500000000000000" pitchFamily="2" charset="-79"/>
                        </a:rPr>
                        <a:t> the World</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Discovery RE- Special People</a:t>
                      </a:r>
                    </a:p>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Science Unit :Three Little Pigs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Family</a:t>
                      </a:r>
                      <a:r>
                        <a:rPr lang="en-GB" sz="1050" baseline="0" dirty="0">
                          <a:solidFill>
                            <a:schemeClr val="tx1"/>
                          </a:solidFill>
                          <a:latin typeface="+mn-lt"/>
                          <a:cs typeface="Amatic SC" panose="00000500000000000000" pitchFamily="2" charset="-79"/>
                        </a:rPr>
                        <a:t> &amp; family history</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Which countries do our family members come from? Live?</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Life cycle of</a:t>
                      </a:r>
                      <a:r>
                        <a:rPr lang="en-GB" sz="1050" baseline="0" dirty="0">
                          <a:solidFill>
                            <a:schemeClr val="tx1"/>
                          </a:solidFill>
                          <a:latin typeface="+mn-lt"/>
                          <a:cs typeface="Amatic SC" panose="00000500000000000000" pitchFamily="2" charset="-79"/>
                        </a:rPr>
                        <a:t> plant ( bulb planting)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 Christmas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:Winter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natural materials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a:t>
                      </a:r>
                      <a:r>
                        <a:rPr lang="en-GB" sz="1050" baseline="0" dirty="0">
                          <a:solidFill>
                            <a:schemeClr val="tx1"/>
                          </a:solidFill>
                          <a:latin typeface="+mn-lt"/>
                          <a:cs typeface="Amatic SC" panose="00000500000000000000" pitchFamily="2" charset="-79"/>
                        </a:rPr>
                        <a:t> the need to respect living things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Exploring the natural world around us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Change in seasons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 Celebrations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Gingerbread Man</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Know that people have different beliefs and celebrate in different ways. ( Chinese New Year)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Comment on images</a:t>
                      </a:r>
                      <a:r>
                        <a:rPr lang="en-US" sz="1050" baseline="0" dirty="0">
                          <a:solidFill>
                            <a:schemeClr val="tx1"/>
                          </a:solidFill>
                          <a:latin typeface="+mn-lt"/>
                          <a:cs typeface="Amatic SC" panose="00000500000000000000" pitchFamily="2" charset="-79"/>
                        </a:rPr>
                        <a:t> of familiar situations in the past ( traditional tales Elves &amp; shoemaker/ spinning wheel – sleeping beauty)  &amp; contrast characters in stories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RE-Easter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History – Kapow – Peek into the past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a:t>
                      </a:r>
                      <a:r>
                        <a:rPr lang="en-GB" sz="1050" b="1" baseline="0" dirty="0">
                          <a:solidFill>
                            <a:schemeClr val="tx1"/>
                          </a:solidFill>
                          <a:latin typeface="+mn-lt"/>
                          <a:cs typeface="Amatic SC"/>
                        </a:rPr>
                        <a:t> – Kapow – Outdoor Adventures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very Hungry Caterpillar</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Describe what they see, hear &amp; feel whilst outside.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 that some places are special to members of our community ( church visit)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RE-Story</a:t>
                      </a:r>
                      <a:r>
                        <a:rPr lang="en-GB" sz="1050" b="1" baseline="0" dirty="0">
                          <a:solidFill>
                            <a:schemeClr val="tx1"/>
                          </a:solidFill>
                          <a:latin typeface="+mn-lt"/>
                          <a:cs typeface="Amatic SC" panose="00000500000000000000" pitchFamily="2" charset="-79"/>
                        </a:rPr>
                        <a:t> Time</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Ugly Five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 similarities &amp; differences between things now and in the past – learning from texts ( transport)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a:rPr>
                        <a:t>Explain some differences between life in this country and life in different countries.           ( Handa’s Surprise)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similarities and differences between c</a:t>
                      </a:r>
                      <a:r>
                        <a:rPr lang="en-GB" sz="1050" dirty="0">
                          <a:solidFill>
                            <a:schemeClr val="tx1"/>
                          </a:solidFill>
                          <a:latin typeface="+mn-lt"/>
                          <a:cs typeface="Amatic SC" panose="00000500000000000000" pitchFamily="2" charset="-79"/>
                        </a:rPr>
                        <a:t>ontrasting environments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changes in matter ( ice/water)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RE-Special</a:t>
                      </a:r>
                      <a:r>
                        <a:rPr lang="en-GB" sz="1050" b="1" baseline="0" dirty="0">
                          <a:solidFill>
                            <a:schemeClr val="tx1"/>
                          </a:solidFill>
                          <a:latin typeface="+mn-lt"/>
                          <a:cs typeface="Amatic SC" panose="00000500000000000000" pitchFamily="2" charset="-79"/>
                        </a:rPr>
                        <a:t> Places</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History – Kapow – Adventures Through 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Rainbow Fish</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 similarities &amp; differences between things now and in the past – learning from texts ( seaside</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similarities and differences between c</a:t>
                      </a:r>
                      <a:r>
                        <a:rPr lang="en-GB" sz="1050" dirty="0">
                          <a:solidFill>
                            <a:schemeClr val="tx1"/>
                          </a:solidFill>
                          <a:latin typeface="+mn-lt"/>
                          <a:cs typeface="Amatic SC" panose="00000500000000000000" pitchFamily="2" charset="-79"/>
                        </a:rPr>
                        <a:t>ontrasting environments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confidently about things that they notice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Make predictions and talk about what they think will happen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talk about their family and family traditions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about things that have happened in the past and how things change over 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err="1">
                          <a:solidFill>
                            <a:schemeClr val="tx1"/>
                          </a:solidFill>
                          <a:latin typeface="+mn-lt"/>
                          <a:cs typeface="Amatic SC" panose="00000500000000000000" pitchFamily="2" charset="-79"/>
                        </a:rPr>
                        <a:t>Recognise</a:t>
                      </a:r>
                      <a:r>
                        <a:rPr lang="en-US" sz="1050" baseline="0" dirty="0">
                          <a:solidFill>
                            <a:schemeClr val="tx1"/>
                          </a:solidFill>
                          <a:latin typeface="+mn-lt"/>
                          <a:cs typeface="Amatic SC" panose="00000500000000000000" pitchFamily="2" charset="-79"/>
                        </a:rPr>
                        <a:t> and describe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59269544"/>
                  </a:ext>
                </a:extLst>
              </a:tr>
              <a:tr h="896380">
                <a:tc>
                  <a:txBody>
                    <a:bodyPr/>
                    <a:lstStyle/>
                    <a:p>
                      <a:pPr algn="ctr"/>
                      <a:r>
                        <a:rPr lang="en-GB" sz="2400" b="1" dirty="0">
                          <a:latin typeface="Amatic SC" panose="00000500000000000000" pitchFamily="2" charset="-79"/>
                          <a:cs typeface="Amatic SC" panose="00000500000000000000" pitchFamily="2" charset="-79"/>
                        </a:rPr>
                        <a:t>Expressive Arts &amp;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a:rPr>
                        <a:t>Music Kapow – Exploring Sound</a:t>
                      </a:r>
                    </a:p>
                    <a:p>
                      <a:pPr algn="ctr"/>
                      <a:r>
                        <a:rPr lang="en-GB" sz="1050" dirty="0">
                          <a:solidFill>
                            <a:schemeClr val="tx1"/>
                          </a:solidFill>
                          <a:latin typeface="+mn-lt"/>
                          <a:cs typeface="Amatic SC" panose="00000500000000000000" pitchFamily="2" charset="-79"/>
                        </a:rPr>
                        <a:t>Joining materials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Drawing with increasing detail (</a:t>
                      </a:r>
                      <a:r>
                        <a:rPr lang="en-GB" sz="1050" baseline="0" dirty="0">
                          <a:solidFill>
                            <a:schemeClr val="tx1"/>
                          </a:solidFill>
                          <a:latin typeface="+mn-lt"/>
                          <a:cs typeface="Amatic SC" panose="00000500000000000000" pitchFamily="2" charset="-79"/>
                        </a:rPr>
                        <a:t> Circles &amp; detail for faces)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Experimenting with different drawing materials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Pretend play /small world</a:t>
                      </a:r>
                    </a:p>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Artist – Pablo Picasso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–Celebration Music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Painting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Finger painting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Exploring</a:t>
                      </a:r>
                      <a:r>
                        <a:rPr lang="en-GB" sz="1050" baseline="0" dirty="0">
                          <a:solidFill>
                            <a:schemeClr val="tx1"/>
                          </a:solidFill>
                          <a:latin typeface="+mn-lt"/>
                          <a:cs typeface="Amatic SC" panose="00000500000000000000" pitchFamily="2" charset="-79"/>
                        </a:rPr>
                        <a:t> different textures/collage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Explore different materials ( clay)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Learn and sing songs ( Christmas)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Music &amp; Movement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Cutting,</a:t>
                      </a:r>
                      <a:r>
                        <a:rPr lang="en-US" sz="1050" baseline="0" dirty="0">
                          <a:solidFill>
                            <a:schemeClr val="tx1"/>
                          </a:solidFill>
                          <a:latin typeface="+mn-lt"/>
                          <a:cs typeface="Amatic SC" panose="00000500000000000000" pitchFamily="2" charset="-79"/>
                        </a:rPr>
                        <a:t> threading &amp; joining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&amp; use a variety of artistic effects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collaboratively &amp; share ideas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 storylines in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 and engage in music making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in a group or on</a:t>
                      </a:r>
                      <a:r>
                        <a:rPr lang="en-US" sz="1050" baseline="0" dirty="0">
                          <a:solidFill>
                            <a:schemeClr val="tx1"/>
                          </a:solidFill>
                          <a:latin typeface="+mn-lt"/>
                          <a:cs typeface="Amatic SC" panose="00000500000000000000" pitchFamily="2" charset="-79"/>
                        </a:rPr>
                        <a:t> their own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Musical Stories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&amp; use a variety of artistic effects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sticking gluing materials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 and talk about</a:t>
                      </a:r>
                      <a:r>
                        <a:rPr lang="en-GB" sz="1050" baseline="0" dirty="0">
                          <a:solidFill>
                            <a:schemeClr val="tx1"/>
                          </a:solidFill>
                          <a:latin typeface="+mn-lt"/>
                          <a:cs typeface="Amatic SC" panose="00000500000000000000" pitchFamily="2" charset="-79"/>
                        </a:rPr>
                        <a:t> music</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collaboratively &amp; share ideas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in a group or on</a:t>
                      </a:r>
                      <a:r>
                        <a:rPr lang="en-US" sz="1050" baseline="0" dirty="0">
                          <a:solidFill>
                            <a:schemeClr val="tx1"/>
                          </a:solidFill>
                          <a:latin typeface="+mn-lt"/>
                          <a:cs typeface="Amatic SC" panose="00000500000000000000" pitchFamily="2" charset="-79"/>
                        </a:rPr>
                        <a:t> their own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Artist –</a:t>
                      </a:r>
                      <a:r>
                        <a:rPr lang="en-GB" sz="1050" b="1" baseline="0" dirty="0">
                          <a:solidFill>
                            <a:schemeClr val="tx1"/>
                          </a:solidFill>
                          <a:latin typeface="+mn-lt"/>
                          <a:cs typeface="Amatic SC" panose="00000500000000000000" pitchFamily="2" charset="-79"/>
                        </a:rPr>
                        <a:t> Henri Matisse</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Transport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Printing using different shapes and objects to</a:t>
                      </a:r>
                      <a:r>
                        <a:rPr lang="en-GB" sz="1050" baseline="0" dirty="0">
                          <a:solidFill>
                            <a:schemeClr val="tx1"/>
                          </a:solidFill>
                          <a:latin typeface="+mn-lt"/>
                          <a:cs typeface="Amatic SC" panose="00000500000000000000" pitchFamily="2" charset="-79"/>
                        </a:rPr>
                        <a:t> create patterns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Sing a range of nursery rhymes &amp; songs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Make</a:t>
                      </a:r>
                      <a:r>
                        <a:rPr lang="en-GB" sz="1050" baseline="0" dirty="0">
                          <a:solidFill>
                            <a:schemeClr val="tx1"/>
                          </a:solidFill>
                          <a:latin typeface="+mn-lt"/>
                          <a:cs typeface="Amatic SC" panose="00000500000000000000" pitchFamily="2" charset="-79"/>
                        </a:rPr>
                        <a:t> use of props when roleplaying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Safely use &amp; explore a variety of materials, tolls &amp; techniques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Big Bang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Sculpture</a:t>
                      </a:r>
                      <a:r>
                        <a:rPr lang="en-GB" sz="1050" baseline="0" dirty="0">
                          <a:solidFill>
                            <a:schemeClr val="tx1"/>
                          </a:solidFill>
                          <a:latin typeface="+mn-lt"/>
                          <a:cs typeface="Amatic SC" panose="00000500000000000000" pitchFamily="2" charset="-79"/>
                        </a:rPr>
                        <a:t> – Using different materials to create 3D objects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Sing a range of nursery rhymes &amp; songs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Share</a:t>
                      </a:r>
                      <a:r>
                        <a:rPr lang="en-US" sz="1050" baseline="0" dirty="0">
                          <a:solidFill>
                            <a:schemeClr val="tx1"/>
                          </a:solidFill>
                          <a:latin typeface="+mn-lt"/>
                          <a:cs typeface="Amatic SC" panose="00000500000000000000" pitchFamily="2" charset="-79"/>
                        </a:rPr>
                        <a:t> creations explaining the process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Invent, adapt and recount stories in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Safely use &amp; explore a variety of materials, tools &amp;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Artist – Beth</a:t>
                      </a:r>
                      <a:r>
                        <a:rPr lang="en-GB" sz="1050" b="1" baseline="0" dirty="0">
                          <a:solidFill>
                            <a:schemeClr val="tx1"/>
                          </a:solidFill>
                          <a:latin typeface="+mn-lt"/>
                          <a:cs typeface="Amatic SC"/>
                        </a:rPr>
                        <a:t> Cavener</a:t>
                      </a:r>
                      <a:endParaRPr lang="en-GB" sz="1050" b="1" dirty="0">
                        <a:solidFill>
                          <a:schemeClr val="tx1"/>
                        </a:solidFill>
                        <a:latin typeface="+mn-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a range of songs and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Have experience</a:t>
                      </a:r>
                      <a:r>
                        <a:rPr lang="en-US" sz="1050" baseline="0" dirty="0">
                          <a:solidFill>
                            <a:schemeClr val="tx1"/>
                          </a:solidFill>
                          <a:latin typeface="+mn-lt"/>
                          <a:cs typeface="Amatic SC" panose="00000500000000000000" pitchFamily="2" charset="-79"/>
                        </a:rPr>
                        <a:t> of</a:t>
                      </a:r>
                      <a:r>
                        <a:rPr lang="en-US" sz="1050" dirty="0">
                          <a:solidFill>
                            <a:schemeClr val="tx1"/>
                          </a:solidFill>
                          <a:latin typeface="+mn-lt"/>
                          <a:cs typeface="Amatic SC" panose="00000500000000000000" pitchFamily="2" charset="-79"/>
                        </a:rPr>
                        <a:t> using percussion instruments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 use a range of mark making tools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 experiment</a:t>
                      </a:r>
                      <a:r>
                        <a:rPr lang="en-US" sz="1050" baseline="0" dirty="0">
                          <a:solidFill>
                            <a:schemeClr val="tx1"/>
                          </a:solidFill>
                          <a:latin typeface="+mn-lt"/>
                          <a:cs typeface="Amatic SC" panose="00000500000000000000" pitchFamily="2" charset="-79"/>
                        </a:rPr>
                        <a:t> with </a:t>
                      </a:r>
                      <a:r>
                        <a:rPr lang="en-US" sz="1050" baseline="0" dirty="0" err="1">
                          <a:solidFill>
                            <a:schemeClr val="tx1"/>
                          </a:solidFill>
                          <a:latin typeface="+mn-lt"/>
                          <a:cs typeface="Amatic SC" panose="00000500000000000000" pitchFamily="2" charset="-79"/>
                        </a:rPr>
                        <a:t>colour</a:t>
                      </a: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for a purpose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Discuss creations indicating how they can be adapted/improved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about and discuss famous art work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290360877"/>
                  </a:ext>
                </a:extLst>
              </a:tr>
            </a:tbl>
          </a:graphicData>
        </a:graphic>
      </p:graphicFrame>
    </p:spTree>
    <p:extLst>
      <p:ext uri="{BB962C8B-B14F-4D97-AF65-F5344CB8AC3E}">
        <p14:creationId xmlns:p14="http://schemas.microsoft.com/office/powerpoint/2010/main" val="15551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802517907"/>
              </p:ext>
            </p:extLst>
          </p:nvPr>
        </p:nvGraphicFramePr>
        <p:xfrm>
          <a:off x="171904" y="-2263613"/>
          <a:ext cx="11848192" cy="6488186"/>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74163">
                  <a:extLst>
                    <a:ext uri="{9D8B030D-6E8A-4147-A177-3AD203B41FA5}">
                      <a16:colId xmlns:a16="http://schemas.microsoft.com/office/drawing/2014/main" val="2709165749"/>
                    </a:ext>
                  </a:extLst>
                </a:gridCol>
                <a:gridCol w="1558896">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n-lt"/>
                          <a:ea typeface="+mn-ea"/>
                          <a:cs typeface="+mn-cs"/>
                        </a:rPr>
                        <a:t>Explored through celebrations </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5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n-lt"/>
                        </a:rPr>
                        <a:t>We know who to talk to if we do not feel safe. </a:t>
                      </a:r>
                    </a:p>
                    <a:p>
                      <a:pPr marL="0" indent="0" algn="ctr">
                        <a:buFont typeface="Arial" panose="020B0604020202020204" pitchFamily="34" charset="0"/>
                        <a:buNone/>
                      </a:pPr>
                      <a:r>
                        <a:rPr lang="en-GB" sz="1050" dirty="0">
                          <a:solidFill>
                            <a:schemeClr val="tx1"/>
                          </a:solidFill>
                          <a:latin typeface="+mn-lt"/>
                        </a:rPr>
                        <a:t>We know right from wrong. </a:t>
                      </a:r>
                    </a:p>
                    <a:p>
                      <a:pPr marL="0" indent="0" algn="ctr">
                        <a:buFont typeface="Arial" panose="020B0604020202020204" pitchFamily="34" charset="0"/>
                        <a:buNone/>
                      </a:pPr>
                      <a:r>
                        <a:rPr lang="en-GB" sz="1050" dirty="0">
                          <a:solidFill>
                            <a:schemeClr val="tx1"/>
                          </a:solidFill>
                          <a:latin typeface="+mn-lt"/>
                        </a:rPr>
                        <a:t>We recognise that we are accountable for our actions. </a:t>
                      </a:r>
                    </a:p>
                    <a:p>
                      <a:pPr marL="0" indent="0" algn="ctr">
                        <a:buFont typeface="Arial" panose="020B0604020202020204" pitchFamily="34" charset="0"/>
                        <a:buNone/>
                      </a:pPr>
                      <a:r>
                        <a:rPr lang="en-GB" sz="1050" dirty="0">
                          <a:solidFill>
                            <a:schemeClr val="tx1"/>
                          </a:solidFill>
                          <a:latin typeface="+mn-lt"/>
                        </a:rPr>
                        <a:t>We must work together as a team when it is necessary. </a:t>
                      </a:r>
                    </a:p>
                    <a:p>
                      <a:pPr marL="0" indent="0" algn="ctr">
                        <a:buFont typeface="Arial" panose="020B0604020202020204" pitchFamily="34" charset="0"/>
                        <a:buNone/>
                      </a:pPr>
                      <a:r>
                        <a:rPr lang="en-GB" sz="1050" dirty="0">
                          <a:solidFill>
                            <a:schemeClr val="tx1"/>
                          </a:solidFill>
                          <a:latin typeface="+mn-lt"/>
                        </a:rPr>
                        <a:t>Class</a:t>
                      </a:r>
                      <a:r>
                        <a:rPr lang="en-GB" sz="1050" baseline="0" dirty="0">
                          <a:solidFill>
                            <a:schemeClr val="tx1"/>
                          </a:solidFill>
                          <a:latin typeface="+mn-lt"/>
                        </a:rPr>
                        <a:t> rules</a:t>
                      </a:r>
                      <a:endParaRPr lang="en-GB" sz="105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50" dirty="0">
                          <a:solidFill>
                            <a:schemeClr val="tx1"/>
                          </a:solidFill>
                          <a:latin typeface="+mn-lt"/>
                        </a:rPr>
                        <a:t>We all have the right to be listened to. </a:t>
                      </a:r>
                    </a:p>
                    <a:p>
                      <a:pPr marL="0" indent="0" algn="ctr">
                        <a:buFont typeface="Arial" panose="020B0604020202020204" pitchFamily="34" charset="0"/>
                        <a:buNone/>
                      </a:pPr>
                      <a:r>
                        <a:rPr lang="en-GB" sz="105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 TRUST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Self</a:t>
                      </a:r>
                      <a:r>
                        <a:rPr lang="en-US" sz="1050" baseline="0" dirty="0">
                          <a:solidFill>
                            <a:schemeClr val="tx1"/>
                          </a:solidFill>
                          <a:latin typeface="+mn-lt"/>
                          <a:cs typeface="Amatic SC" panose="00000500000000000000" pitchFamily="2" charset="-79"/>
                        </a:rPr>
                        <a:t> portrait books</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Language Link Assessments </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Parents evening info</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Phonics assessments</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Phonics Data – Phase 2 assessments</a:t>
                      </a: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Self portrait books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a:solidFill>
                            <a:schemeClr val="tx1"/>
                          </a:solidFill>
                          <a:latin typeface="+mn-lt"/>
                          <a:cs typeface="Amatic SC" panose="00000500000000000000" pitchFamily="2" charset="-79"/>
                        </a:rPr>
                        <a:t>Phonics assessments</a:t>
                      </a: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Self portrait books</a:t>
                      </a:r>
                    </a:p>
                    <a:p>
                      <a:pPr algn="ctr"/>
                      <a:r>
                        <a:rPr lang="en-US" sz="1050" dirty="0">
                          <a:solidFill>
                            <a:schemeClr val="tx1"/>
                          </a:solidFill>
                          <a:latin typeface="+mn-lt"/>
                          <a:cs typeface="Amatic SC" panose="00000500000000000000" pitchFamily="2" charset="-79"/>
                        </a:rPr>
                        <a:t>TRUST moderation</a:t>
                      </a: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 GLD</a:t>
                      </a:r>
                      <a:br>
                        <a:rPr lang="en-GB" sz="1050" dirty="0">
                          <a:solidFill>
                            <a:schemeClr val="tx1"/>
                          </a:solidFill>
                          <a:latin typeface="+mn-lt"/>
                          <a:cs typeface="Amatic SC" panose="00000500000000000000" pitchFamily="2" charset="-79"/>
                        </a:rPr>
                      </a:b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Language Link Assessments</a:t>
                      </a: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Welcome meeting</a:t>
                      </a:r>
                    </a:p>
                    <a:p>
                      <a:pPr algn="ctr"/>
                      <a:r>
                        <a:rPr lang="en-GB" sz="1050" dirty="0">
                          <a:solidFill>
                            <a:schemeClr val="tx1"/>
                          </a:solidFill>
                          <a:latin typeface="+mn-lt"/>
                          <a:cs typeface="Amatic SC" panose="00000500000000000000" pitchFamily="2" charset="-79"/>
                        </a:rPr>
                        <a:t>Tapestry involvement</a:t>
                      </a:r>
                    </a:p>
                    <a:p>
                      <a:pPr algn="ctr"/>
                      <a:r>
                        <a:rPr lang="en-GB" sz="1050" dirty="0">
                          <a:solidFill>
                            <a:schemeClr val="tx1"/>
                          </a:solidFill>
                          <a:latin typeface="+mn-lt"/>
                          <a:cs typeface="Amatic SC" panose="00000500000000000000" pitchFamily="2" charset="-79"/>
                        </a:rPr>
                        <a:t>Weekly home/school  diary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Reading workshop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a:t>
                      </a:r>
                      <a:r>
                        <a:rPr lang="en-GB" sz="1050" baseline="0" dirty="0">
                          <a:solidFill>
                            <a:schemeClr val="tx1"/>
                          </a:solidFill>
                          <a:latin typeface="+mn-lt"/>
                          <a:cs typeface="Amatic SC" panose="00000500000000000000" pitchFamily="2" charset="-79"/>
                        </a:rPr>
                        <a:t> of year Teddy Bear </a:t>
                      </a:r>
                      <a:r>
                        <a:rPr lang="en-GB" sz="1050" dirty="0">
                          <a:solidFill>
                            <a:schemeClr val="tx1"/>
                          </a:solidFill>
                          <a:latin typeface="+mn-lt"/>
                          <a:cs typeface="Amatic SC" panose="00000500000000000000" pitchFamily="2" charset="-79"/>
                        </a:rPr>
                        <a:t>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1063721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60233710"/>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Take one picture!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and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712499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95851032"/>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a:t>
                      </a:r>
                    </a:p>
                    <a:p>
                      <a:pPr algn="ctr">
                        <a:lnSpc>
                          <a:spcPct val="107000"/>
                        </a:lnSpc>
                        <a:spcAft>
                          <a:spcPts val="800"/>
                        </a:spcAft>
                      </a:pPr>
                      <a:r>
                        <a:rPr lang="en-US" sz="700" dirty="0" err="1">
                          <a:latin typeface="+mn-lt"/>
                        </a:rPr>
                        <a:t>Subitise</a:t>
                      </a:r>
                      <a:r>
                        <a:rPr lang="en-US" sz="700" dirty="0">
                          <a:latin typeface="+mn-lt"/>
                        </a:rPr>
                        <a:t> (recognise quantities without counting) up to 5.</a:t>
                      </a:r>
                    </a:p>
                    <a:p>
                      <a:pPr algn="ctr">
                        <a:lnSpc>
                          <a:spcPct val="107000"/>
                        </a:lnSpc>
                        <a:spcAft>
                          <a:spcPts val="800"/>
                        </a:spcAft>
                      </a:pPr>
                      <a:r>
                        <a:rPr lang="en-US" sz="700" dirty="0">
                          <a:latin typeface="+mn-lt"/>
                        </a:rPr>
                        <a:t>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a:t>
                      </a:r>
                    </a:p>
                    <a:p>
                      <a:pPr algn="ctr">
                        <a:lnSpc>
                          <a:spcPct val="107000"/>
                        </a:lnSpc>
                        <a:spcAft>
                          <a:spcPts val="800"/>
                        </a:spcAft>
                      </a:pPr>
                      <a:r>
                        <a:rPr lang="en-US" sz="700" dirty="0">
                          <a:latin typeface="+mn-lt"/>
                        </a:rPr>
                        <a:t>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a:t>
                      </a:r>
                    </a:p>
                    <a:p>
                      <a:pPr algn="ctr"/>
                      <a:r>
                        <a:rPr lang="en-US" sz="700" dirty="0">
                          <a:latin typeface="+mn-lt"/>
                        </a:rPr>
                        <a:t>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a:t>
                      </a:r>
                    </a:p>
                    <a:p>
                      <a:pPr algn="ctr"/>
                      <a:r>
                        <a:rPr lang="en-US" sz="700" dirty="0">
                          <a:latin typeface="+mn-lt"/>
                        </a:rPr>
                        <a:t>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6822</TotalTime>
  <Words>4550</Words>
  <Application>Microsoft Office PowerPoint</Application>
  <PresentationFormat>Widescreen</PresentationFormat>
  <Paragraphs>938</Paragraphs>
  <Slides>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Adler</vt:lpstr>
      <vt:lpstr>Calibri Light</vt:lpstr>
      <vt:lpstr>Acumin Pro</vt:lpstr>
      <vt:lpstr>Amatic SC</vt:lpstr>
      <vt:lpstr>Times New Roman</vt:lpstr>
      <vt:lpstr>RM Typerighter old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Michelle Tiffin</cp:lastModifiedBy>
  <cp:revision>307</cp:revision>
  <cp:lastPrinted>2024-11-15T13:46:29Z</cp:lastPrinted>
  <dcterms:created xsi:type="dcterms:W3CDTF">2021-06-03T07:59:39Z</dcterms:created>
  <dcterms:modified xsi:type="dcterms:W3CDTF">2026-07-06T15:02:07Z</dcterms:modified>
</cp:coreProperties>
</file>