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10"/>
  </p:notesMasterIdLst>
  <p:sldIdLst>
    <p:sldId id="256" r:id="rId2"/>
    <p:sldId id="257" r:id="rId3"/>
    <p:sldId id="281" r:id="rId4"/>
    <p:sldId id="278" r:id="rId5"/>
    <p:sldId id="280" r:id="rId6"/>
    <p:sldId id="279" r:id="rId7"/>
    <p:sldId id="271" r:id="rId8"/>
    <p:sldId id="267" r:id="rId9"/>
  </p:sldIdLst>
  <p:sldSz cx="12192000" cy="6858000"/>
  <p:notesSz cx="6797675" cy="9926638"/>
  <p:embeddedFontLst>
    <p:embeddedFont>
      <p:font typeface="Calibri" panose="020F0502020204030204" pitchFamily="34" charset="0"/>
      <p:regular r:id="rId11"/>
      <p:bold r:id="rId12"/>
      <p:italic r:id="rId13"/>
      <p:boldItalic r:id="rId14"/>
    </p:embeddedFont>
    <p:embeddedFont>
      <p:font typeface="Calibri Light" panose="020F0302020204030204" pitchFamily="34" charset="0"/>
      <p:regular r:id="rId15"/>
      <p:italic r:id="rId16"/>
    </p:embeddedFont>
    <p:embeddedFont>
      <p:font typeface="Amatic SC" panose="020B0604020202020204" charset="-79"/>
      <p:regular r:id="rId17"/>
      <p:bold r:id="rId18"/>
    </p:embeddedFont>
    <p:embeddedFont>
      <p:font typeface="Adler" panose="020B0604020202020204" charset="0"/>
      <p:regular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FF"/>
    <a:srgbClr val="FFCCFF"/>
    <a:srgbClr val="CC66FF"/>
    <a:srgbClr val="E1FFFF"/>
    <a:srgbClr val="FFEFFF"/>
    <a:srgbClr val="E6E5FB"/>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778" autoAdjust="0"/>
    <p:restoredTop sz="67445" autoAdjust="0"/>
  </p:normalViewPr>
  <p:slideViewPr>
    <p:cSldViewPr snapToGrid="0">
      <p:cViewPr varScale="1">
        <p:scale>
          <a:sx n="92" d="100"/>
          <a:sy n="92" d="100"/>
        </p:scale>
        <p:origin x="101" y="91"/>
      </p:cViewPr>
      <p:guideLst/>
    </p:cSldViewPr>
  </p:slideViewPr>
  <p:notesTextViewPr>
    <p:cViewPr>
      <p:scale>
        <a:sx n="1" d="1"/>
        <a:sy n="1" d="1"/>
      </p:scale>
      <p:origin x="0" y="0"/>
    </p:cViewPr>
  </p:notesTextViewPr>
  <p:sorterViewPr>
    <p:cViewPr>
      <p:scale>
        <a:sx n="180" d="100"/>
        <a:sy n="1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font" Target="fonts/font5.fntdata"/><Relationship Id="rId23" Type="http://schemas.openxmlformats.org/officeDocument/2006/relationships/tableStyles" Target="tableStyles.xml"/><Relationship Id="rId10" Type="http://schemas.openxmlformats.org/officeDocument/2006/relationships/notesMaster" Target="notesMasters/notesMaster1.xml"/><Relationship Id="rId19"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1976DE5F-DF04-4F27-A344-93FB2E432C72}" type="datetimeFigureOut">
              <a:rPr lang="en-GB" smtClean="0"/>
              <a:t>10/01/2025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4FEE44C5-FA99-4680-9B86-B28965A57CB9}" type="slidenum">
              <a:rPr lang="en-GB" smtClean="0"/>
              <a:t>‹#›</a:t>
            </a:fld>
            <a:endParaRPr lang="en-GB"/>
          </a:p>
        </p:txBody>
      </p:sp>
    </p:spTree>
    <p:extLst>
      <p:ext uri="{BB962C8B-B14F-4D97-AF65-F5344CB8AC3E}">
        <p14:creationId xmlns:p14="http://schemas.microsoft.com/office/powerpoint/2010/main" val="637770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2</a:t>
            </a:fld>
            <a:endParaRPr lang="en-GB"/>
          </a:p>
        </p:txBody>
      </p:sp>
    </p:spTree>
    <p:extLst>
      <p:ext uri="{BB962C8B-B14F-4D97-AF65-F5344CB8AC3E}">
        <p14:creationId xmlns:p14="http://schemas.microsoft.com/office/powerpoint/2010/main" val="31591694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2F32-7798-4564-8282-CAE11DB41BB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07FADDA-4B94-4A2E-88D3-B6613E9EC8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D899993-D5C4-4B50-B5A5-730EB644A32E}"/>
              </a:ext>
            </a:extLst>
          </p:cNvPr>
          <p:cNvSpPr>
            <a:spLocks noGrp="1"/>
          </p:cNvSpPr>
          <p:nvPr>
            <p:ph type="dt" sz="half" idx="10"/>
          </p:nvPr>
        </p:nvSpPr>
        <p:spPr/>
        <p:txBody>
          <a:bodyPr/>
          <a:lstStyle/>
          <a:p>
            <a:fld id="{CDC55D41-4AB0-4312-A420-B20A1BDF5A76}" type="datetimeFigureOut">
              <a:rPr lang="en-GB" smtClean="0"/>
              <a:t>10/01/2025</a:t>
            </a:fld>
            <a:endParaRPr lang="en-GB"/>
          </a:p>
        </p:txBody>
      </p:sp>
      <p:sp>
        <p:nvSpPr>
          <p:cNvPr id="5" name="Footer Placeholder 4">
            <a:extLst>
              <a:ext uri="{FF2B5EF4-FFF2-40B4-BE49-F238E27FC236}">
                <a16:creationId xmlns:a16="http://schemas.microsoft.com/office/drawing/2014/main" id="{B9F30A0B-5D12-454A-BA41-C1BF4AAFC2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165155-854B-4718-BE7A-D5248F348195}"/>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549440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DE126-D9F1-414E-A524-ABCDBD2918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E0B3AB-A0C1-476D-A37A-35CFFDD164D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652B75-FE02-4D01-BAAE-DA345F51DA44}"/>
              </a:ext>
            </a:extLst>
          </p:cNvPr>
          <p:cNvSpPr>
            <a:spLocks noGrp="1"/>
          </p:cNvSpPr>
          <p:nvPr>
            <p:ph type="dt" sz="half" idx="10"/>
          </p:nvPr>
        </p:nvSpPr>
        <p:spPr/>
        <p:txBody>
          <a:bodyPr/>
          <a:lstStyle/>
          <a:p>
            <a:fld id="{CDC55D41-4AB0-4312-A420-B20A1BDF5A76}" type="datetimeFigureOut">
              <a:rPr lang="en-GB" smtClean="0"/>
              <a:t>10/01/2025</a:t>
            </a:fld>
            <a:endParaRPr lang="en-GB"/>
          </a:p>
        </p:txBody>
      </p:sp>
      <p:sp>
        <p:nvSpPr>
          <p:cNvPr id="5" name="Footer Placeholder 4">
            <a:extLst>
              <a:ext uri="{FF2B5EF4-FFF2-40B4-BE49-F238E27FC236}">
                <a16:creationId xmlns:a16="http://schemas.microsoft.com/office/drawing/2014/main" id="{B59F2088-0B61-49AD-8AEF-34A45B4AC5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C3F0FC-BDDB-4AE2-A261-3FC192508922}"/>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001926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D398B-46A2-4C16-8E6B-3FCAD4E6863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77762F7-FA5F-4E83-9E1A-482AE2657F8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7B532D0-13FB-4D1F-834C-C4E5B5C94855}"/>
              </a:ext>
            </a:extLst>
          </p:cNvPr>
          <p:cNvSpPr>
            <a:spLocks noGrp="1"/>
          </p:cNvSpPr>
          <p:nvPr>
            <p:ph type="dt" sz="half" idx="10"/>
          </p:nvPr>
        </p:nvSpPr>
        <p:spPr/>
        <p:txBody>
          <a:bodyPr/>
          <a:lstStyle/>
          <a:p>
            <a:fld id="{CDC55D41-4AB0-4312-A420-B20A1BDF5A76}" type="datetimeFigureOut">
              <a:rPr lang="en-GB" smtClean="0"/>
              <a:t>10/01/2025</a:t>
            </a:fld>
            <a:endParaRPr lang="en-GB"/>
          </a:p>
        </p:txBody>
      </p:sp>
      <p:sp>
        <p:nvSpPr>
          <p:cNvPr id="5" name="Footer Placeholder 4">
            <a:extLst>
              <a:ext uri="{FF2B5EF4-FFF2-40B4-BE49-F238E27FC236}">
                <a16:creationId xmlns:a16="http://schemas.microsoft.com/office/drawing/2014/main" id="{4F19A6C8-0BB6-4E19-A634-62B3449DCF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61B6A6-140B-4F75-8410-CE1F5EBDA32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791563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6127A-B3F6-45DF-B6A9-93108D4406A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88957FE-B6C1-4774-BFC8-D389935FFA0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FDE26C5-36C2-409F-B5D1-6422B0F02CF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F1E25DC-CAE7-4F04-9FB3-9AC40781257D}"/>
              </a:ext>
            </a:extLst>
          </p:cNvPr>
          <p:cNvSpPr>
            <a:spLocks noGrp="1"/>
          </p:cNvSpPr>
          <p:nvPr>
            <p:ph type="dt" sz="half" idx="10"/>
          </p:nvPr>
        </p:nvSpPr>
        <p:spPr/>
        <p:txBody>
          <a:bodyPr/>
          <a:lstStyle/>
          <a:p>
            <a:fld id="{CDC55D41-4AB0-4312-A420-B20A1BDF5A76}" type="datetimeFigureOut">
              <a:rPr lang="en-GB" smtClean="0"/>
              <a:t>10/01/2025</a:t>
            </a:fld>
            <a:endParaRPr lang="en-GB"/>
          </a:p>
        </p:txBody>
      </p:sp>
      <p:sp>
        <p:nvSpPr>
          <p:cNvPr id="6" name="Footer Placeholder 5">
            <a:extLst>
              <a:ext uri="{FF2B5EF4-FFF2-40B4-BE49-F238E27FC236}">
                <a16:creationId xmlns:a16="http://schemas.microsoft.com/office/drawing/2014/main" id="{2DC6E613-CFD3-4890-B8D3-320F516896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0F7CA2-861E-4933-A1AD-07BBE319520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07613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DD187-1F7F-4953-BE9D-AB85015AA53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F29CF6E-BAB7-464D-8A88-2314BC18E7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FEF2B6E-D889-4256-B447-2C5B5E8CDBC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412A75A-DDDC-489C-917E-3349A738867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0BD1E8-501E-44B9-BF08-9A5F01F9ACE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9B7424F-EADF-428D-A783-A628D2E60555}"/>
              </a:ext>
            </a:extLst>
          </p:cNvPr>
          <p:cNvSpPr>
            <a:spLocks noGrp="1"/>
          </p:cNvSpPr>
          <p:nvPr>
            <p:ph type="dt" sz="half" idx="10"/>
          </p:nvPr>
        </p:nvSpPr>
        <p:spPr/>
        <p:txBody>
          <a:bodyPr/>
          <a:lstStyle/>
          <a:p>
            <a:fld id="{CDC55D41-4AB0-4312-A420-B20A1BDF5A76}" type="datetimeFigureOut">
              <a:rPr lang="en-GB" smtClean="0"/>
              <a:t>10/01/2025</a:t>
            </a:fld>
            <a:endParaRPr lang="en-GB"/>
          </a:p>
        </p:txBody>
      </p:sp>
      <p:sp>
        <p:nvSpPr>
          <p:cNvPr id="8" name="Footer Placeholder 7">
            <a:extLst>
              <a:ext uri="{FF2B5EF4-FFF2-40B4-BE49-F238E27FC236}">
                <a16:creationId xmlns:a16="http://schemas.microsoft.com/office/drawing/2014/main" id="{A29B5C68-FA0E-4128-B07C-54C96E28EE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C4496B9-4598-4794-9016-8BDFC6BA0F66}"/>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96433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D3793-06C6-4B90-ABCF-779B174050D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B08F566-D2E1-4886-B215-095A4D1979E8}"/>
              </a:ext>
            </a:extLst>
          </p:cNvPr>
          <p:cNvSpPr>
            <a:spLocks noGrp="1"/>
          </p:cNvSpPr>
          <p:nvPr>
            <p:ph type="dt" sz="half" idx="10"/>
          </p:nvPr>
        </p:nvSpPr>
        <p:spPr/>
        <p:txBody>
          <a:bodyPr/>
          <a:lstStyle/>
          <a:p>
            <a:fld id="{CDC55D41-4AB0-4312-A420-B20A1BDF5A76}" type="datetimeFigureOut">
              <a:rPr lang="en-GB" smtClean="0"/>
              <a:t>10/01/2025</a:t>
            </a:fld>
            <a:endParaRPr lang="en-GB"/>
          </a:p>
        </p:txBody>
      </p:sp>
      <p:sp>
        <p:nvSpPr>
          <p:cNvPr id="4" name="Footer Placeholder 3">
            <a:extLst>
              <a:ext uri="{FF2B5EF4-FFF2-40B4-BE49-F238E27FC236}">
                <a16:creationId xmlns:a16="http://schemas.microsoft.com/office/drawing/2014/main" id="{8810A379-04BE-4DC4-ABFC-A59A8BFBB7F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ECCF29-89B7-40E4-B623-82A21A34D64F}"/>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180223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4CE185-F1AC-41D0-BF69-66ADCC0C2E51}"/>
              </a:ext>
            </a:extLst>
          </p:cNvPr>
          <p:cNvSpPr>
            <a:spLocks noGrp="1"/>
          </p:cNvSpPr>
          <p:nvPr>
            <p:ph type="dt" sz="half" idx="10"/>
          </p:nvPr>
        </p:nvSpPr>
        <p:spPr/>
        <p:txBody>
          <a:bodyPr/>
          <a:lstStyle/>
          <a:p>
            <a:fld id="{CDC55D41-4AB0-4312-A420-B20A1BDF5A76}" type="datetimeFigureOut">
              <a:rPr lang="en-GB" smtClean="0"/>
              <a:t>10/01/2025</a:t>
            </a:fld>
            <a:endParaRPr lang="en-GB"/>
          </a:p>
        </p:txBody>
      </p:sp>
      <p:sp>
        <p:nvSpPr>
          <p:cNvPr id="3" name="Footer Placeholder 2">
            <a:extLst>
              <a:ext uri="{FF2B5EF4-FFF2-40B4-BE49-F238E27FC236}">
                <a16:creationId xmlns:a16="http://schemas.microsoft.com/office/drawing/2014/main" id="{3006861C-BBFA-473E-83CD-C2233D5901F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B8C15F4-34EC-47C8-913F-6039A82C855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961491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197E3-D5BE-484A-BD27-CA1374AB16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62EA664-8C45-4A31-9788-2451EFADBB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04B2003-15C2-4980-A916-9ABD2CE448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314548-D2BF-40DD-BA45-E212ACDA14FD}"/>
              </a:ext>
            </a:extLst>
          </p:cNvPr>
          <p:cNvSpPr>
            <a:spLocks noGrp="1"/>
          </p:cNvSpPr>
          <p:nvPr>
            <p:ph type="dt" sz="half" idx="10"/>
          </p:nvPr>
        </p:nvSpPr>
        <p:spPr/>
        <p:txBody>
          <a:bodyPr/>
          <a:lstStyle/>
          <a:p>
            <a:fld id="{CDC55D41-4AB0-4312-A420-B20A1BDF5A76}" type="datetimeFigureOut">
              <a:rPr lang="en-GB" smtClean="0"/>
              <a:t>10/01/2025</a:t>
            </a:fld>
            <a:endParaRPr lang="en-GB"/>
          </a:p>
        </p:txBody>
      </p:sp>
      <p:sp>
        <p:nvSpPr>
          <p:cNvPr id="6" name="Footer Placeholder 5">
            <a:extLst>
              <a:ext uri="{FF2B5EF4-FFF2-40B4-BE49-F238E27FC236}">
                <a16:creationId xmlns:a16="http://schemas.microsoft.com/office/drawing/2014/main" id="{F1B764E1-94CC-42BD-8D0C-1CC02C56B3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11CDF1-17F6-4A79-9851-851A95D76B6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530275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43B49-50C4-4073-BA14-A1326DC535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887FDE0-B490-49A2-B142-ED137E8845D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E506A47-D125-47BC-A712-F4BDEAC214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F8B02-0071-49C3-9832-BEC185F78F47}"/>
              </a:ext>
            </a:extLst>
          </p:cNvPr>
          <p:cNvSpPr>
            <a:spLocks noGrp="1"/>
          </p:cNvSpPr>
          <p:nvPr>
            <p:ph type="dt" sz="half" idx="10"/>
          </p:nvPr>
        </p:nvSpPr>
        <p:spPr/>
        <p:txBody>
          <a:bodyPr/>
          <a:lstStyle/>
          <a:p>
            <a:fld id="{CDC55D41-4AB0-4312-A420-B20A1BDF5A76}" type="datetimeFigureOut">
              <a:rPr lang="en-GB" smtClean="0"/>
              <a:t>10/01/2025</a:t>
            </a:fld>
            <a:endParaRPr lang="en-GB"/>
          </a:p>
        </p:txBody>
      </p:sp>
      <p:sp>
        <p:nvSpPr>
          <p:cNvPr id="6" name="Footer Placeholder 5">
            <a:extLst>
              <a:ext uri="{FF2B5EF4-FFF2-40B4-BE49-F238E27FC236}">
                <a16:creationId xmlns:a16="http://schemas.microsoft.com/office/drawing/2014/main" id="{1F4E4F1B-2ED6-4021-9074-0CDAC1C185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F18865-2331-42D4-9583-FC687C77FB23}"/>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775241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71855-7101-46C1-9608-C11FD928FEB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9DF746A-1AB9-44D6-91C2-4E1D3687A8F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0BE011-5903-490B-A6BB-4B7649794106}"/>
              </a:ext>
            </a:extLst>
          </p:cNvPr>
          <p:cNvSpPr>
            <a:spLocks noGrp="1"/>
          </p:cNvSpPr>
          <p:nvPr>
            <p:ph type="dt" sz="half" idx="10"/>
          </p:nvPr>
        </p:nvSpPr>
        <p:spPr/>
        <p:txBody>
          <a:bodyPr/>
          <a:lstStyle/>
          <a:p>
            <a:fld id="{CDC55D41-4AB0-4312-A420-B20A1BDF5A76}" type="datetimeFigureOut">
              <a:rPr lang="en-GB" smtClean="0"/>
              <a:t>10/01/2025</a:t>
            </a:fld>
            <a:endParaRPr lang="en-GB"/>
          </a:p>
        </p:txBody>
      </p:sp>
      <p:sp>
        <p:nvSpPr>
          <p:cNvPr id="5" name="Footer Placeholder 4">
            <a:extLst>
              <a:ext uri="{FF2B5EF4-FFF2-40B4-BE49-F238E27FC236}">
                <a16:creationId xmlns:a16="http://schemas.microsoft.com/office/drawing/2014/main" id="{9512082B-37B0-4E5A-9D06-029444C706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C7AA1B-FE0D-4371-B5E5-C3DF0BDB8421}"/>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113352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8D34B2-98C7-49C8-89D4-2CFFA92890E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A3B59C2-E893-4D04-BE77-20443A92495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C2D4FD-8342-49A1-8FF9-E2EB2145CE83}"/>
              </a:ext>
            </a:extLst>
          </p:cNvPr>
          <p:cNvSpPr>
            <a:spLocks noGrp="1"/>
          </p:cNvSpPr>
          <p:nvPr>
            <p:ph type="dt" sz="half" idx="10"/>
          </p:nvPr>
        </p:nvSpPr>
        <p:spPr/>
        <p:txBody>
          <a:bodyPr/>
          <a:lstStyle/>
          <a:p>
            <a:fld id="{CDC55D41-4AB0-4312-A420-B20A1BDF5A76}" type="datetimeFigureOut">
              <a:rPr lang="en-GB" smtClean="0"/>
              <a:t>10/01/2025</a:t>
            </a:fld>
            <a:endParaRPr lang="en-GB"/>
          </a:p>
        </p:txBody>
      </p:sp>
      <p:sp>
        <p:nvSpPr>
          <p:cNvPr id="5" name="Footer Placeholder 4">
            <a:extLst>
              <a:ext uri="{FF2B5EF4-FFF2-40B4-BE49-F238E27FC236}">
                <a16:creationId xmlns:a16="http://schemas.microsoft.com/office/drawing/2014/main" id="{41B038CE-C8C9-4860-8A69-E940531365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2ED7DD-8F41-4D1D-9D69-BF631CEA6AC0}"/>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690097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6298A6-0EC2-43B7-AB67-33EA504CBB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89D6075-F7C7-4CA2-874F-9183FC42B5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2C6367-BED6-41DC-89F6-C2AB3128A9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C55D41-4AB0-4312-A420-B20A1BDF5A76}" type="datetimeFigureOut">
              <a:rPr lang="en-GB" smtClean="0"/>
              <a:t>10/01/2025</a:t>
            </a:fld>
            <a:endParaRPr lang="en-GB"/>
          </a:p>
        </p:txBody>
      </p:sp>
      <p:sp>
        <p:nvSpPr>
          <p:cNvPr id="5" name="Footer Placeholder 4">
            <a:extLst>
              <a:ext uri="{FF2B5EF4-FFF2-40B4-BE49-F238E27FC236}">
                <a16:creationId xmlns:a16="http://schemas.microsoft.com/office/drawing/2014/main" id="{9A01189D-DEFD-4D06-83E8-FAE720313A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6F245F4-DE9A-4E43-879E-EAABD86BA7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094630-06F6-4001-8D85-14896106F147}" type="slidenum">
              <a:rPr lang="en-GB" smtClean="0"/>
              <a:t>‹#›</a:t>
            </a:fld>
            <a:endParaRPr lang="en-GB"/>
          </a:p>
        </p:txBody>
      </p:sp>
    </p:spTree>
    <p:extLst>
      <p:ext uri="{BB962C8B-B14F-4D97-AF65-F5344CB8AC3E}">
        <p14:creationId xmlns:p14="http://schemas.microsoft.com/office/powerpoint/2010/main" val="1075080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10" Type="http://schemas.openxmlformats.org/officeDocument/2006/relationships/image" Target="../media/image17.png"/><Relationship Id="rId4" Type="http://schemas.openxmlformats.org/officeDocument/2006/relationships/image" Target="../media/image12.png"/><Relationship Id="rId9"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FD53B2E-8907-4083-B887-CF915FD698E8}"/>
              </a:ext>
            </a:extLst>
          </p:cNvPr>
          <p:cNvPicPr>
            <a:picLocks noChangeAspect="1"/>
          </p:cNvPicPr>
          <p:nvPr/>
        </p:nvPicPr>
        <p:blipFill>
          <a:blip r:embed="rId2"/>
          <a:stretch>
            <a:fillRect/>
          </a:stretch>
        </p:blipFill>
        <p:spPr>
          <a:xfrm>
            <a:off x="4667249" y="2280834"/>
            <a:ext cx="6981825" cy="4445391"/>
          </a:xfrm>
          <a:prstGeom prst="rect">
            <a:avLst/>
          </a:prstGeom>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3066973" y="-1080025"/>
            <a:ext cx="11344082" cy="3479385"/>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7200" dirty="0">
                <a:latin typeface="Amatic SC" panose="00000500000000000000" pitchFamily="2" charset="-79"/>
                <a:cs typeface="Amatic SC" panose="00000500000000000000" pitchFamily="2" charset="-79"/>
              </a:rPr>
              <a:t>Nursery Long </a:t>
            </a:r>
          </a:p>
          <a:p>
            <a:r>
              <a:rPr lang="en-US" sz="7200" dirty="0">
                <a:latin typeface="Amatic SC" panose="00000500000000000000" pitchFamily="2" charset="-79"/>
                <a:cs typeface="Amatic SC" panose="00000500000000000000" pitchFamily="2" charset="-79"/>
              </a:rPr>
              <a:t>Term Plan </a:t>
            </a:r>
            <a:endParaRPr lang="en-GB" sz="7200" dirty="0">
              <a:latin typeface="Amatic SC" panose="00000500000000000000" pitchFamily="2" charset="-79"/>
              <a:cs typeface="Amatic SC" panose="00000500000000000000" pitchFamily="2" charset="-79"/>
            </a:endParaRPr>
          </a:p>
        </p:txBody>
      </p:sp>
      <p:sp>
        <p:nvSpPr>
          <p:cNvPr id="9" name="Rectangle 8"/>
          <p:cNvSpPr/>
          <p:nvPr/>
        </p:nvSpPr>
        <p:spPr>
          <a:xfrm>
            <a:off x="4972862" y="266699"/>
            <a:ext cx="7219138" cy="338554"/>
          </a:xfrm>
          <a:prstGeom prst="rect">
            <a:avLst/>
          </a:prstGeom>
        </p:spPr>
        <p:txBody>
          <a:bodyPr wrap="square">
            <a:spAutoFit/>
          </a:bodyPr>
          <a:lstStyle/>
          <a:p>
            <a:r>
              <a:rPr lang="en-GB" sz="800" dirty="0">
                <a:latin typeface="Acumin Pro"/>
              </a:rPr>
              <a:t/>
            </a:r>
            <a:br>
              <a:rPr lang="en-GB" sz="800" dirty="0">
                <a:latin typeface="Acumin Pro"/>
              </a:rPr>
            </a:br>
            <a:endParaRPr lang="en-GB" sz="800" dirty="0">
              <a:latin typeface="Acumin Pro"/>
            </a:endParaRPr>
          </a:p>
        </p:txBody>
      </p:sp>
      <p:sp>
        <p:nvSpPr>
          <p:cNvPr id="2" name="Rectangle 1"/>
          <p:cNvSpPr/>
          <p:nvPr/>
        </p:nvSpPr>
        <p:spPr>
          <a:xfrm>
            <a:off x="4867835" y="69475"/>
            <a:ext cx="6914397" cy="2613472"/>
          </a:xfrm>
          <a:prstGeom prst="rect">
            <a:avLst/>
          </a:prstGeom>
        </p:spPr>
        <p:txBody>
          <a:bodyPr wrap="square">
            <a:spAutoFit/>
          </a:bodyPr>
          <a:lstStyle/>
          <a:p>
            <a:pPr marL="270510">
              <a:spcAft>
                <a:spcPts val="0"/>
              </a:spcAft>
            </a:pPr>
            <a:r>
              <a:rPr lang="en-GB" sz="1200" dirty="0">
                <a:latin typeface="Arial" panose="020B0604020202020204" pitchFamily="34" charset="0"/>
                <a:ea typeface="Times New Roman" panose="02020603050405020304" pitchFamily="18" charset="0"/>
                <a:cs typeface="Arial" panose="020B0604020202020204" pitchFamily="34" charset="0"/>
              </a:rPr>
              <a:t>“Every child deserves the best possible start in life and the support that enables them to fulfil their potential. Children develop quickly in the early years and a child’s experiences between birth and age five have a major impact on their future life chances. A secure, safe and happy childhood is important in its own right. Good parenting and high quality early learning together provide the foundation children need to make the most of their abilities and talents as they grow up”</a:t>
            </a:r>
            <a:endParaRPr lang="en-GB" sz="1200" dirty="0">
              <a:latin typeface="Arial" panose="020B0604020202020204" pitchFamily="34" charset="0"/>
              <a:ea typeface="Times New Roman" panose="02020603050405020304" pitchFamily="18" charset="0"/>
              <a:cs typeface="Times New Roman" panose="02020603050405020304" pitchFamily="18" charset="0"/>
            </a:endParaRPr>
          </a:p>
          <a:p>
            <a:pPr marL="270510" algn="r">
              <a:spcAft>
                <a:spcPts val="0"/>
              </a:spcAft>
            </a:pPr>
            <a:r>
              <a:rPr lang="en-GB" sz="1200" dirty="0">
                <a:latin typeface="Arial" panose="020B0604020202020204" pitchFamily="34" charset="0"/>
                <a:ea typeface="Times New Roman" panose="02020603050405020304" pitchFamily="18" charset="0"/>
                <a:cs typeface="Arial" panose="020B0604020202020204" pitchFamily="34" charset="0"/>
              </a:rPr>
              <a:t> (Statutory Framework for the Early Years Foundation Stage, </a:t>
            </a:r>
            <a:r>
              <a:rPr lang="en-GB" sz="1200" dirty="0" err="1">
                <a:latin typeface="Arial" panose="020B0604020202020204" pitchFamily="34" charset="0"/>
                <a:ea typeface="Times New Roman" panose="02020603050405020304" pitchFamily="18" charset="0"/>
                <a:cs typeface="Arial" panose="020B0604020202020204" pitchFamily="34" charset="0"/>
              </a:rPr>
              <a:t>DfE</a:t>
            </a:r>
            <a:r>
              <a:rPr lang="en-GB" sz="1200" dirty="0">
                <a:latin typeface="Arial" panose="020B0604020202020204" pitchFamily="34" charset="0"/>
                <a:ea typeface="Times New Roman" panose="02020603050405020304" pitchFamily="18" charset="0"/>
                <a:cs typeface="Arial" panose="020B0604020202020204" pitchFamily="34" charset="0"/>
              </a:rPr>
              <a:t>, March 2021)</a:t>
            </a:r>
            <a:endParaRPr lang="en-GB" sz="1200" dirty="0">
              <a:latin typeface="Arial" panose="020B0604020202020204" pitchFamily="34" charset="0"/>
              <a:ea typeface="Times New Roman" panose="02020603050405020304" pitchFamily="18" charset="0"/>
              <a:cs typeface="Times New Roman" panose="02020603050405020304" pitchFamily="18" charset="0"/>
            </a:endParaRPr>
          </a:p>
          <a:p>
            <a:pPr marL="270510" algn="r">
              <a:spcAft>
                <a:spcPts val="0"/>
              </a:spcAft>
            </a:pPr>
            <a:r>
              <a:rPr lang="en-GB" sz="1200" dirty="0">
                <a:latin typeface="Arial" panose="020B0604020202020204" pitchFamily="34" charset="0"/>
                <a:ea typeface="Times New Roman" panose="02020603050405020304" pitchFamily="18" charset="0"/>
                <a:cs typeface="Arial" panose="020B0604020202020204" pitchFamily="34" charset="0"/>
              </a:rPr>
              <a:t> </a:t>
            </a:r>
            <a:endParaRPr lang="en-GB" sz="1200" dirty="0">
              <a:latin typeface="Arial" panose="020B0604020202020204" pitchFamily="34" charset="0"/>
              <a:ea typeface="Times New Roman" panose="02020603050405020304" pitchFamily="18" charset="0"/>
              <a:cs typeface="Times New Roman" panose="02020603050405020304" pitchFamily="18" charset="0"/>
            </a:endParaRPr>
          </a:p>
          <a:p>
            <a:pPr marL="270510">
              <a:lnSpc>
                <a:spcPct val="115000"/>
              </a:lnSpc>
              <a:spcAft>
                <a:spcPts val="0"/>
              </a:spcAft>
            </a:pPr>
            <a:r>
              <a:rPr lang="en-GB" sz="1200" dirty="0">
                <a:latin typeface="Arial" panose="020B0604020202020204" pitchFamily="34" charset="0"/>
                <a:ea typeface="Times New Roman" panose="02020603050405020304" pitchFamily="18" charset="0"/>
                <a:cs typeface="Arial" panose="020B0604020202020204" pitchFamily="34" charset="0"/>
              </a:rPr>
              <a:t>In our Early Years Foundation Stage we seek to provide every child with </a:t>
            </a:r>
            <a:r>
              <a:rPr lang="en-GB" sz="1200" b="1" dirty="0">
                <a:latin typeface="Arial" panose="020B0604020202020204" pitchFamily="34" charset="0"/>
                <a:ea typeface="Times New Roman" panose="02020603050405020304" pitchFamily="18" charset="0"/>
                <a:cs typeface="Arial" panose="020B0604020202020204" pitchFamily="34" charset="0"/>
              </a:rPr>
              <a:t>quality and consistency</a:t>
            </a:r>
            <a:r>
              <a:rPr lang="en-GB" sz="1200" dirty="0">
                <a:latin typeface="Arial" panose="020B0604020202020204" pitchFamily="34" charset="0"/>
                <a:ea typeface="Times New Roman" panose="02020603050405020304" pitchFamily="18" charset="0"/>
                <a:cs typeface="Arial" panose="020B0604020202020204" pitchFamily="34" charset="0"/>
              </a:rPr>
              <a:t> so that every child makes good progress, has </a:t>
            </a:r>
            <a:r>
              <a:rPr lang="en-GB" sz="1200" b="1" dirty="0">
                <a:latin typeface="Arial" panose="020B0604020202020204" pitchFamily="34" charset="0"/>
                <a:ea typeface="Times New Roman" panose="02020603050405020304" pitchFamily="18" charset="0"/>
                <a:cs typeface="Arial" panose="020B0604020202020204" pitchFamily="34" charset="0"/>
              </a:rPr>
              <a:t>a secure foundation</a:t>
            </a:r>
            <a:r>
              <a:rPr lang="en-GB" sz="1200" dirty="0">
                <a:latin typeface="Arial" panose="020B0604020202020204" pitchFamily="34" charset="0"/>
                <a:ea typeface="Times New Roman" panose="02020603050405020304" pitchFamily="18" charset="0"/>
                <a:cs typeface="Arial" panose="020B0604020202020204" pitchFamily="34" charset="0"/>
              </a:rPr>
              <a:t> through learning and development opportunities,  there is </a:t>
            </a:r>
            <a:r>
              <a:rPr lang="en-GB" sz="1200" b="1" dirty="0">
                <a:latin typeface="Arial" panose="020B0604020202020204" pitchFamily="34" charset="0"/>
                <a:ea typeface="Times New Roman" panose="02020603050405020304" pitchFamily="18" charset="0"/>
                <a:cs typeface="Arial" panose="020B0604020202020204" pitchFamily="34" charset="0"/>
              </a:rPr>
              <a:t>partnership working</a:t>
            </a:r>
            <a:r>
              <a:rPr lang="en-GB" sz="1200" dirty="0">
                <a:latin typeface="Arial" panose="020B0604020202020204" pitchFamily="34" charset="0"/>
                <a:ea typeface="Times New Roman" panose="02020603050405020304" pitchFamily="18" charset="0"/>
                <a:cs typeface="Arial" panose="020B0604020202020204" pitchFamily="34" charset="0"/>
              </a:rPr>
              <a:t> between our practitioners and yourselves and </a:t>
            </a:r>
            <a:r>
              <a:rPr lang="en-GB" sz="1200" b="1" dirty="0">
                <a:latin typeface="Arial" panose="020B0604020202020204" pitchFamily="34" charset="0"/>
                <a:ea typeface="Times New Roman" panose="02020603050405020304" pitchFamily="18" charset="0"/>
                <a:cs typeface="Arial" panose="020B0604020202020204" pitchFamily="34" charset="0"/>
              </a:rPr>
              <a:t>equality of opportunity</a:t>
            </a:r>
            <a:r>
              <a:rPr lang="en-GB" sz="1200" dirty="0">
                <a:latin typeface="Arial" panose="020B0604020202020204" pitchFamily="34" charset="0"/>
                <a:ea typeface="Times New Roman" panose="02020603050405020304" pitchFamily="18" charset="0"/>
                <a:cs typeface="Arial" panose="020B0604020202020204" pitchFamily="34" charset="0"/>
              </a:rPr>
              <a:t> so that every child is included and supported.</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817380" y="2488599"/>
            <a:ext cx="3716711" cy="3722794"/>
          </a:xfrm>
          <a:prstGeom prst="rect">
            <a:avLst/>
          </a:prstGeom>
        </p:spPr>
      </p:pic>
    </p:spTree>
    <p:extLst>
      <p:ext uri="{BB962C8B-B14F-4D97-AF65-F5344CB8AC3E}">
        <p14:creationId xmlns:p14="http://schemas.microsoft.com/office/powerpoint/2010/main" val="32861853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Nursery Long Term Plan </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056363079"/>
              </p:ext>
            </p:extLst>
          </p:nvPr>
        </p:nvGraphicFramePr>
        <p:xfrm>
          <a:off x="133491" y="595721"/>
          <a:ext cx="11925018" cy="5356593"/>
        </p:xfrm>
        <a:graphic>
          <a:graphicData uri="http://schemas.openxmlformats.org/drawingml/2006/table">
            <a:tbl>
              <a:tblPr firstRow="1" bandRow="1">
                <a:tableStyleId>{5C22544A-7EE6-4342-B048-85BDC9FD1C3A}</a:tableStyleId>
              </a:tblPr>
              <a:tblGrid>
                <a:gridCol w="1550363">
                  <a:extLst>
                    <a:ext uri="{9D8B030D-6E8A-4147-A177-3AD203B41FA5}">
                      <a16:colId xmlns:a16="http://schemas.microsoft.com/office/drawing/2014/main" val="385991600"/>
                    </a:ext>
                  </a:extLst>
                </a:gridCol>
                <a:gridCol w="1833069">
                  <a:extLst>
                    <a:ext uri="{9D8B030D-6E8A-4147-A177-3AD203B41FA5}">
                      <a16:colId xmlns:a16="http://schemas.microsoft.com/office/drawing/2014/main" val="2865123548"/>
                    </a:ext>
                  </a:extLst>
                </a:gridCol>
                <a:gridCol w="2002728">
                  <a:extLst>
                    <a:ext uri="{9D8B030D-6E8A-4147-A177-3AD203B41FA5}">
                      <a16:colId xmlns:a16="http://schemas.microsoft.com/office/drawing/2014/main" val="872926247"/>
                    </a:ext>
                  </a:extLst>
                </a:gridCol>
                <a:gridCol w="1555852">
                  <a:extLst>
                    <a:ext uri="{9D8B030D-6E8A-4147-A177-3AD203B41FA5}">
                      <a16:colId xmlns:a16="http://schemas.microsoft.com/office/drawing/2014/main" val="1315738151"/>
                    </a:ext>
                  </a:extLst>
                </a:gridCol>
                <a:gridCol w="1660124">
                  <a:extLst>
                    <a:ext uri="{9D8B030D-6E8A-4147-A177-3AD203B41FA5}">
                      <a16:colId xmlns:a16="http://schemas.microsoft.com/office/drawing/2014/main" val="2709165749"/>
                    </a:ext>
                  </a:extLst>
                </a:gridCol>
                <a:gridCol w="1651247">
                  <a:extLst>
                    <a:ext uri="{9D8B030D-6E8A-4147-A177-3AD203B41FA5}">
                      <a16:colId xmlns:a16="http://schemas.microsoft.com/office/drawing/2014/main" val="2335150482"/>
                    </a:ext>
                  </a:extLst>
                </a:gridCol>
                <a:gridCol w="1671635">
                  <a:extLst>
                    <a:ext uri="{9D8B030D-6E8A-4147-A177-3AD203B41FA5}">
                      <a16:colId xmlns:a16="http://schemas.microsoft.com/office/drawing/2014/main" val="4046203905"/>
                    </a:ext>
                  </a:extLst>
                </a:gridCol>
              </a:tblGrid>
              <a:tr h="462902">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Autumn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chemeClr val="bg1">
                              <a:lumMod val="50000"/>
                            </a:schemeClr>
                          </a:solidFill>
                          <a:latin typeface="Amatic SC" panose="00000500000000000000" pitchFamily="2" charset="-79"/>
                          <a:cs typeface="Amatic SC" panose="00000500000000000000" pitchFamily="2" charset="-79"/>
                        </a:rPr>
                        <a:t>Autumn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021336">
                <a:tc>
                  <a:txBody>
                    <a:bodyPr/>
                    <a:lstStyle/>
                    <a:p>
                      <a:pPr algn="ctr"/>
                      <a:r>
                        <a:rPr lang="en-US" sz="1800" b="0" dirty="0">
                          <a:latin typeface="Amatic SC" panose="00000500000000000000" pitchFamily="2" charset="-79"/>
                          <a:cs typeface="Amatic SC" panose="00000500000000000000" pitchFamily="2" charset="-79"/>
                        </a:rPr>
                        <a:t>General Themes </a:t>
                      </a:r>
                    </a:p>
                    <a:p>
                      <a:pPr algn="ctr"/>
                      <a:endParaRPr lang="en-US" sz="1600" b="1" dirty="0">
                        <a:latin typeface="Amatic SC" panose="00000500000000000000" pitchFamily="2" charset="-79"/>
                        <a:cs typeface="Amatic SC" panose="00000500000000000000" pitchFamily="2" charset="-79"/>
                      </a:endParaRPr>
                    </a:p>
                    <a:p>
                      <a:pPr algn="ctr"/>
                      <a:r>
                        <a:rPr lang="en-US" sz="1600" b="1" dirty="0">
                          <a:latin typeface="Amatic SC" panose="00000500000000000000" pitchFamily="2" charset="-79"/>
                          <a:cs typeface="Amatic SC" panose="00000500000000000000" pitchFamily="2" charset="-79"/>
                        </a:rPr>
                        <a:t>NB: </a:t>
                      </a:r>
                      <a:r>
                        <a:rPr lang="en-US" sz="1600" b="1" i="1" dirty="0">
                          <a:latin typeface="Amatic SC" panose="00000500000000000000" pitchFamily="2" charset="-79"/>
                          <a:cs typeface="Amatic SC" panose="00000500000000000000" pitchFamily="2" charset="-79"/>
                        </a:rPr>
                        <a:t>These themes may be adapted at various points to allow for children’s interests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b="1" dirty="0">
                          <a:solidFill>
                            <a:srgbClr val="7030A0"/>
                          </a:solidFill>
                          <a:latin typeface="Amatic SC" panose="00000500000000000000" pitchFamily="2" charset="-79"/>
                          <a:cs typeface="Amatic SC" panose="00000500000000000000" pitchFamily="2" charset="-79"/>
                        </a:rPr>
                        <a:t>All About Me </a:t>
                      </a:r>
                    </a:p>
                    <a:p>
                      <a:pPr algn="l"/>
                      <a:r>
                        <a:rPr lang="en-US" sz="1300" b="0" dirty="0">
                          <a:solidFill>
                            <a:schemeClr val="tx1"/>
                          </a:solidFill>
                          <a:latin typeface="+mn-lt"/>
                          <a:cs typeface="Amatic SC" panose="00000500000000000000" pitchFamily="2" charset="-79"/>
                        </a:rPr>
                        <a:t>Myself</a:t>
                      </a:r>
                      <a:r>
                        <a:rPr lang="en-US" sz="1300" b="0" baseline="0" dirty="0">
                          <a:solidFill>
                            <a:schemeClr val="tx1"/>
                          </a:solidFill>
                          <a:latin typeface="+mn-lt"/>
                          <a:cs typeface="Amatic SC" panose="00000500000000000000" pitchFamily="2" charset="-79"/>
                        </a:rPr>
                        <a:t>/My family including different cultures and languages.</a:t>
                      </a:r>
                    </a:p>
                    <a:p>
                      <a:pPr algn="l"/>
                      <a:endParaRPr lang="en-US" sz="1300" b="0" baseline="0" dirty="0">
                        <a:solidFill>
                          <a:schemeClr val="tx1"/>
                        </a:solidFill>
                        <a:latin typeface="+mn-lt"/>
                        <a:cs typeface="Amatic SC" panose="00000500000000000000" pitchFamily="2" charset="-79"/>
                      </a:endParaRPr>
                    </a:p>
                    <a:p>
                      <a:pPr algn="l"/>
                      <a:r>
                        <a:rPr lang="en-US" sz="1300" b="0" baseline="0" dirty="0">
                          <a:solidFill>
                            <a:schemeClr val="tx1"/>
                          </a:solidFill>
                          <a:latin typeface="+mn-lt"/>
                          <a:cs typeface="Amatic SC" panose="00000500000000000000" pitchFamily="2" charset="-79"/>
                        </a:rPr>
                        <a:t>My Nursery/ My New Friends/ My Teachers </a:t>
                      </a:r>
                    </a:p>
                    <a:p>
                      <a:pPr algn="l"/>
                      <a:endParaRPr lang="en-US" sz="1300" b="1" baseline="0" dirty="0">
                        <a:solidFill>
                          <a:schemeClr val="tx1"/>
                        </a:solidFill>
                        <a:latin typeface="+mn-lt"/>
                        <a:cs typeface="Amatic SC" panose="00000500000000000000" pitchFamily="2" charset="-79"/>
                      </a:endParaRPr>
                    </a:p>
                    <a:p>
                      <a:pPr algn="l"/>
                      <a:r>
                        <a:rPr lang="en-US" sz="1300" b="0" baseline="0" dirty="0">
                          <a:solidFill>
                            <a:schemeClr val="tx1"/>
                          </a:solidFill>
                          <a:latin typeface="+mn-lt"/>
                          <a:cs typeface="Amatic SC" panose="00000500000000000000" pitchFamily="2" charset="-79"/>
                        </a:rPr>
                        <a:t>PSED Focus – Looking after myself, others and my nursery. </a:t>
                      </a:r>
                    </a:p>
                    <a:p>
                      <a:pPr algn="l"/>
                      <a:endParaRPr lang="en-US" sz="1300" b="0" baseline="0" dirty="0">
                        <a:solidFill>
                          <a:schemeClr val="tx1"/>
                        </a:solidFill>
                        <a:latin typeface="+mn-lt"/>
                        <a:cs typeface="Amatic SC" panose="00000500000000000000" pitchFamily="2" charset="-79"/>
                      </a:endParaRPr>
                    </a:p>
                    <a:p>
                      <a:pPr algn="l"/>
                      <a:r>
                        <a:rPr lang="en-US" sz="1300" b="0" baseline="0" dirty="0">
                          <a:solidFill>
                            <a:schemeClr val="tx1"/>
                          </a:solidFill>
                          <a:latin typeface="+mn-lt"/>
                          <a:cs typeface="Amatic SC" panose="00000500000000000000" pitchFamily="2" charset="-79"/>
                        </a:rPr>
                        <a:t>Building relationships </a:t>
                      </a:r>
                    </a:p>
                    <a:p>
                      <a:pPr algn="l"/>
                      <a:r>
                        <a:rPr lang="en-US" sz="1300" b="0" baseline="0" dirty="0">
                          <a:solidFill>
                            <a:schemeClr val="tx1"/>
                          </a:solidFill>
                          <a:latin typeface="+mn-lt"/>
                          <a:cs typeface="Amatic SC" panose="00000500000000000000" pitchFamily="2" charset="-79"/>
                        </a:rPr>
                        <a:t>Understanding boundaries </a:t>
                      </a:r>
                      <a:endParaRPr lang="en-US" sz="13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rgbClr val="7030A0"/>
                          </a:solidFill>
                          <a:latin typeface="Amatic SC" panose="00000500000000000000" pitchFamily="2" charset="-79"/>
                          <a:cs typeface="Amatic SC" panose="00000500000000000000" pitchFamily="2" charset="-79"/>
                        </a:rPr>
                        <a:t>THERE IS SOMETHING SPECIAL GOING ON </a:t>
                      </a:r>
                    </a:p>
                    <a:p>
                      <a:pPr algn="l"/>
                      <a:r>
                        <a:rPr lang="en-US" sz="1300" b="0" dirty="0">
                          <a:solidFill>
                            <a:schemeClr val="tx1"/>
                          </a:solidFill>
                          <a:latin typeface="+mn-lt"/>
                          <a:cs typeface="Amatic SC" panose="00000500000000000000" pitchFamily="2" charset="-79"/>
                        </a:rPr>
                        <a:t>Celebrations/Festivals</a:t>
                      </a:r>
                      <a:r>
                        <a:rPr lang="en-US" sz="1300" b="0" baseline="0" dirty="0">
                          <a:solidFill>
                            <a:schemeClr val="tx1"/>
                          </a:solidFill>
                          <a:latin typeface="+mn-lt"/>
                          <a:cs typeface="Amatic SC" panose="00000500000000000000" pitchFamily="2" charset="-79"/>
                        </a:rPr>
                        <a:t> </a:t>
                      </a:r>
                    </a:p>
                    <a:p>
                      <a:pPr algn="l"/>
                      <a:r>
                        <a:rPr lang="en-US" sz="1300" b="0" baseline="0" dirty="0">
                          <a:solidFill>
                            <a:schemeClr val="tx1"/>
                          </a:solidFill>
                          <a:latin typeface="+mn-lt"/>
                          <a:cs typeface="Amatic SC" panose="00000500000000000000" pitchFamily="2" charset="-79"/>
                        </a:rPr>
                        <a:t>Diwali </a:t>
                      </a:r>
                    </a:p>
                    <a:p>
                      <a:pPr algn="l"/>
                      <a:r>
                        <a:rPr lang="en-US" sz="1300" b="0" baseline="0" dirty="0">
                          <a:solidFill>
                            <a:schemeClr val="tx1"/>
                          </a:solidFill>
                          <a:latin typeface="+mn-lt"/>
                          <a:cs typeface="Amatic SC" panose="00000500000000000000" pitchFamily="2" charset="-79"/>
                        </a:rPr>
                        <a:t>Harvest – Seasonal Changes – Autumn </a:t>
                      </a:r>
                    </a:p>
                    <a:p>
                      <a:pPr algn="l"/>
                      <a:r>
                        <a:rPr lang="en-US" sz="1300" b="0" baseline="0" dirty="0">
                          <a:solidFill>
                            <a:schemeClr val="tx1"/>
                          </a:solidFill>
                          <a:latin typeface="+mn-lt"/>
                          <a:cs typeface="Amatic SC" panose="00000500000000000000" pitchFamily="2" charset="-79"/>
                        </a:rPr>
                        <a:t>Bonfire Night </a:t>
                      </a:r>
                    </a:p>
                    <a:p>
                      <a:pPr algn="l"/>
                      <a:r>
                        <a:rPr lang="en-US" sz="1300" b="0" baseline="0" dirty="0">
                          <a:solidFill>
                            <a:schemeClr val="tx1"/>
                          </a:solidFill>
                          <a:latin typeface="+mn-lt"/>
                          <a:cs typeface="Amatic SC" panose="00000500000000000000" pitchFamily="2" charset="-79"/>
                        </a:rPr>
                        <a:t>The Nativity </a:t>
                      </a:r>
                    </a:p>
                    <a:p>
                      <a:pPr algn="l"/>
                      <a:r>
                        <a:rPr lang="en-US" sz="1300" b="0" baseline="0" dirty="0">
                          <a:solidFill>
                            <a:schemeClr val="tx1"/>
                          </a:solidFill>
                          <a:latin typeface="+mn-lt"/>
                          <a:cs typeface="Amatic SC" panose="00000500000000000000" pitchFamily="2" charset="-79"/>
                        </a:rPr>
                        <a:t>Christmas – Santa Express </a:t>
                      </a:r>
                    </a:p>
                    <a:p>
                      <a:pPr algn="l"/>
                      <a:endParaRPr lang="en-US" sz="1300" b="0" baseline="0" dirty="0">
                        <a:solidFill>
                          <a:schemeClr val="tx1"/>
                        </a:solidFill>
                        <a:latin typeface="+mn-lt"/>
                        <a:cs typeface="Amatic SC" panose="00000500000000000000" pitchFamily="2" charset="-79"/>
                      </a:endParaRPr>
                    </a:p>
                    <a:p>
                      <a:pPr algn="l"/>
                      <a:r>
                        <a:rPr lang="en-US" sz="1300" b="0" baseline="0" dirty="0">
                          <a:solidFill>
                            <a:schemeClr val="tx1"/>
                          </a:solidFill>
                          <a:latin typeface="+mn-lt"/>
                          <a:cs typeface="Amatic SC" panose="00000500000000000000" pitchFamily="2" charset="-79"/>
                        </a:rPr>
                        <a:t>Seasonal Changes –  ‘Keeping Warm in Winter’.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b="1" dirty="0">
                          <a:solidFill>
                            <a:srgbClr val="CC66FF"/>
                          </a:solidFill>
                          <a:latin typeface="Amatic SC" panose="00000500000000000000" pitchFamily="2" charset="-79"/>
                          <a:cs typeface="Amatic SC" panose="00000500000000000000" pitchFamily="2" charset="-79"/>
                        </a:rPr>
                        <a:t>People who help us</a:t>
                      </a:r>
                    </a:p>
                    <a:p>
                      <a:pPr algn="l"/>
                      <a:r>
                        <a:rPr lang="en-US" sz="1300" b="0" baseline="0" dirty="0">
                          <a:solidFill>
                            <a:schemeClr val="tx1"/>
                          </a:solidFill>
                          <a:latin typeface="+mn-lt"/>
                          <a:cs typeface="Amatic SC" panose="00000500000000000000" pitchFamily="2" charset="-79"/>
                        </a:rPr>
                        <a:t>Doctors, Nurses </a:t>
                      </a:r>
                      <a:r>
                        <a:rPr lang="en-US" sz="1300" b="0" baseline="0" dirty="0" smtClean="0">
                          <a:solidFill>
                            <a:schemeClr val="tx1"/>
                          </a:solidFill>
                          <a:latin typeface="+mn-lt"/>
                          <a:cs typeface="Amatic SC" panose="00000500000000000000" pitchFamily="2" charset="-79"/>
                        </a:rPr>
                        <a:t>Paramedics</a:t>
                      </a:r>
                      <a:endParaRPr lang="en-US" sz="1300" b="0" baseline="0" dirty="0">
                        <a:solidFill>
                          <a:schemeClr val="tx1"/>
                        </a:solidFill>
                        <a:latin typeface="+mn-lt"/>
                        <a:cs typeface="Amatic SC" panose="00000500000000000000" pitchFamily="2" charset="-79"/>
                      </a:endParaRPr>
                    </a:p>
                    <a:p>
                      <a:pPr algn="l"/>
                      <a:r>
                        <a:rPr lang="en-US" sz="1300" b="0" baseline="0" dirty="0">
                          <a:solidFill>
                            <a:schemeClr val="tx1"/>
                          </a:solidFill>
                          <a:latin typeface="+mn-lt"/>
                          <a:cs typeface="Amatic SC" panose="00000500000000000000" pitchFamily="2" charset="-79"/>
                        </a:rPr>
                        <a:t>Dentist </a:t>
                      </a:r>
                    </a:p>
                    <a:p>
                      <a:pPr algn="l"/>
                      <a:r>
                        <a:rPr lang="en-US" sz="1300" b="0" baseline="0" dirty="0">
                          <a:solidFill>
                            <a:schemeClr val="tx1"/>
                          </a:solidFill>
                          <a:latin typeface="+mn-lt"/>
                          <a:cs typeface="Amatic SC" panose="00000500000000000000" pitchFamily="2" charset="-79"/>
                        </a:rPr>
                        <a:t>Keeping Healthy </a:t>
                      </a:r>
                    </a:p>
                    <a:p>
                      <a:pPr algn="l"/>
                      <a:r>
                        <a:rPr lang="en-US" sz="1300" b="0" baseline="0" dirty="0">
                          <a:solidFill>
                            <a:schemeClr val="tx1"/>
                          </a:solidFill>
                          <a:latin typeface="+mn-lt"/>
                          <a:cs typeface="Amatic SC" panose="00000500000000000000" pitchFamily="2" charset="-79"/>
                        </a:rPr>
                        <a:t>Bus Driver </a:t>
                      </a:r>
                    </a:p>
                    <a:p>
                      <a:pPr algn="l"/>
                      <a:r>
                        <a:rPr lang="en-US" sz="1300" b="0" baseline="0" dirty="0">
                          <a:solidFill>
                            <a:schemeClr val="tx1"/>
                          </a:solidFill>
                          <a:latin typeface="+mn-lt"/>
                          <a:cs typeface="Amatic SC" panose="00000500000000000000" pitchFamily="2" charset="-79"/>
                        </a:rPr>
                        <a:t>Refuse Collection</a:t>
                      </a:r>
                    </a:p>
                    <a:p>
                      <a:pPr algn="l"/>
                      <a:endParaRPr lang="en-US" sz="1300" b="0" baseline="0" dirty="0">
                        <a:solidFill>
                          <a:schemeClr val="tx1"/>
                        </a:solidFill>
                        <a:latin typeface="+mn-lt"/>
                        <a:cs typeface="Amatic SC" panose="00000500000000000000" pitchFamily="2" charset="-79"/>
                      </a:endParaRPr>
                    </a:p>
                    <a:p>
                      <a:pPr algn="l"/>
                      <a:r>
                        <a:rPr lang="en-US" sz="1300" b="0" baseline="0" dirty="0">
                          <a:solidFill>
                            <a:schemeClr val="tx1"/>
                          </a:solidFill>
                          <a:latin typeface="+mn-lt"/>
                          <a:cs typeface="Amatic SC" panose="00000500000000000000" pitchFamily="2" charset="-79"/>
                        </a:rPr>
                        <a:t>Chinese New </a:t>
                      </a:r>
                      <a:r>
                        <a:rPr lang="en-US" sz="1300" b="0" baseline="0" dirty="0" smtClean="0">
                          <a:solidFill>
                            <a:schemeClr val="tx1"/>
                          </a:solidFill>
                          <a:latin typeface="+mn-lt"/>
                          <a:cs typeface="Amatic SC" panose="00000500000000000000" pitchFamily="2" charset="-79"/>
                        </a:rPr>
                        <a:t>Year</a:t>
                      </a:r>
                    </a:p>
                    <a:p>
                      <a:pPr algn="l"/>
                      <a:r>
                        <a:rPr lang="en-US" sz="1300" b="0" baseline="0" dirty="0" smtClean="0">
                          <a:solidFill>
                            <a:schemeClr val="tx1"/>
                          </a:solidFill>
                          <a:latin typeface="+mn-lt"/>
                          <a:cs typeface="Amatic SC" panose="00000500000000000000" pitchFamily="2" charset="-79"/>
                        </a:rPr>
                        <a:t>Traditional stories </a:t>
                      </a:r>
                      <a:endParaRPr lang="en-US" sz="1300" b="0" baseline="0" dirty="0">
                        <a:solidFill>
                          <a:schemeClr val="tx1"/>
                        </a:solidFill>
                        <a:latin typeface="+mn-lt"/>
                        <a:cs typeface="Amatic SC" panose="00000500000000000000" pitchFamily="2" charset="-79"/>
                      </a:endParaRPr>
                    </a:p>
                    <a:p>
                      <a:pPr algn="l"/>
                      <a:endParaRPr lang="en-US" sz="1300" b="0" baseline="0" dirty="0">
                        <a:solidFill>
                          <a:schemeClr val="tx1"/>
                        </a:solidFill>
                        <a:latin typeface="+mn-lt"/>
                        <a:cs typeface="Amatic SC" panose="00000500000000000000" pitchFamily="2" charset="-79"/>
                      </a:endParaRPr>
                    </a:p>
                    <a:p>
                      <a:pPr algn="l"/>
                      <a:r>
                        <a:rPr lang="en-US" sz="1300" b="0" baseline="0" dirty="0" smtClean="0">
                          <a:solidFill>
                            <a:schemeClr val="tx1"/>
                          </a:solidFill>
                          <a:latin typeface="+mn-lt"/>
                          <a:cs typeface="Amatic SC" panose="00000500000000000000" pitchFamily="2" charset="-79"/>
                        </a:rPr>
                        <a:t>PSED </a:t>
                      </a:r>
                      <a:r>
                        <a:rPr lang="en-US" sz="1300" b="0" baseline="0" dirty="0">
                          <a:solidFill>
                            <a:schemeClr val="tx1"/>
                          </a:solidFill>
                          <a:latin typeface="+mn-lt"/>
                          <a:cs typeface="Amatic SC" panose="00000500000000000000" pitchFamily="2" charset="-79"/>
                        </a:rPr>
                        <a:t>Focus – Looking after our Bodies and Teeth</a:t>
                      </a:r>
                      <a:r>
                        <a:rPr lang="en-US" sz="1400" b="0" baseline="0" dirty="0">
                          <a:solidFill>
                            <a:schemeClr val="tx1"/>
                          </a:solidFill>
                          <a:latin typeface="+mn-lt"/>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b="1" dirty="0">
                          <a:solidFill>
                            <a:srgbClr val="CC66FF"/>
                          </a:solidFill>
                          <a:latin typeface="Amatic SC" panose="00000500000000000000" pitchFamily="2" charset="-79"/>
                          <a:cs typeface="Amatic SC" panose="00000500000000000000" pitchFamily="2" charset="-79"/>
                        </a:rPr>
                        <a:t>The great</a:t>
                      </a:r>
                      <a:r>
                        <a:rPr lang="en-US" sz="2000" b="1" baseline="0" dirty="0">
                          <a:solidFill>
                            <a:srgbClr val="CC66FF"/>
                          </a:solidFill>
                          <a:latin typeface="Amatic SC" panose="00000500000000000000" pitchFamily="2" charset="-79"/>
                          <a:cs typeface="Amatic SC" panose="00000500000000000000" pitchFamily="2" charset="-79"/>
                        </a:rPr>
                        <a:t> outdoors</a:t>
                      </a:r>
                    </a:p>
                    <a:p>
                      <a:pPr algn="l"/>
                      <a:r>
                        <a:rPr lang="en-US" sz="1400" b="0" dirty="0">
                          <a:solidFill>
                            <a:schemeClr val="tx1"/>
                          </a:solidFill>
                          <a:latin typeface="+mn-lt"/>
                          <a:cs typeface="Amatic SC" panose="00000500000000000000" pitchFamily="2" charset="-79"/>
                        </a:rPr>
                        <a:t>Growing </a:t>
                      </a:r>
                    </a:p>
                    <a:p>
                      <a:pPr algn="l"/>
                      <a:r>
                        <a:rPr lang="en-US" sz="1400" b="0" baseline="0" dirty="0">
                          <a:solidFill>
                            <a:schemeClr val="tx1"/>
                          </a:solidFill>
                          <a:latin typeface="+mn-lt"/>
                          <a:cs typeface="Amatic SC" panose="00000500000000000000" pitchFamily="2" charset="-79"/>
                        </a:rPr>
                        <a:t>Planting, Gardening</a:t>
                      </a:r>
                    </a:p>
                    <a:p>
                      <a:pPr algn="l"/>
                      <a:r>
                        <a:rPr lang="en-US" sz="1400" b="0" baseline="0" dirty="0">
                          <a:solidFill>
                            <a:schemeClr val="tx1"/>
                          </a:solidFill>
                          <a:latin typeface="+mn-lt"/>
                          <a:cs typeface="Amatic SC" panose="00000500000000000000" pitchFamily="2" charset="-79"/>
                        </a:rPr>
                        <a:t>Mini Beasts </a:t>
                      </a:r>
                    </a:p>
                    <a:p>
                      <a:pPr algn="l"/>
                      <a:r>
                        <a:rPr lang="en-US" sz="1400" b="0" baseline="0" dirty="0">
                          <a:solidFill>
                            <a:schemeClr val="tx1"/>
                          </a:solidFill>
                          <a:latin typeface="+mn-lt"/>
                          <a:cs typeface="Amatic SC" panose="00000500000000000000" pitchFamily="2" charset="-79"/>
                        </a:rPr>
                        <a:t>Garden Centre Role Play</a:t>
                      </a:r>
                    </a:p>
                    <a:p>
                      <a:pPr algn="l"/>
                      <a:endParaRPr lang="en-US" sz="1400" b="0" baseline="0" dirty="0">
                        <a:solidFill>
                          <a:schemeClr val="tx1"/>
                        </a:solidFill>
                        <a:latin typeface="+mn-lt"/>
                        <a:cs typeface="Amatic SC" panose="00000500000000000000" pitchFamily="2" charset="-79"/>
                      </a:endParaRPr>
                    </a:p>
                    <a:p>
                      <a:pPr algn="l"/>
                      <a:r>
                        <a:rPr lang="en-US" sz="1400" b="0" baseline="0" dirty="0" err="1">
                          <a:solidFill>
                            <a:schemeClr val="tx1"/>
                          </a:solidFill>
                          <a:latin typeface="+mn-lt"/>
                          <a:cs typeface="Amatic SC" panose="00000500000000000000" pitchFamily="2" charset="-79"/>
                        </a:rPr>
                        <a:t>Handas</a:t>
                      </a:r>
                      <a:r>
                        <a:rPr lang="en-US" sz="1400" b="0" baseline="0" dirty="0">
                          <a:solidFill>
                            <a:schemeClr val="tx1"/>
                          </a:solidFill>
                          <a:latin typeface="+mn-lt"/>
                          <a:cs typeface="Amatic SC" panose="00000500000000000000" pitchFamily="2" charset="-79"/>
                        </a:rPr>
                        <a:t> Surprise </a:t>
                      </a:r>
                    </a:p>
                    <a:p>
                      <a:pPr algn="l"/>
                      <a:r>
                        <a:rPr lang="en-US" sz="1400" b="1" baseline="0" dirty="0">
                          <a:solidFill>
                            <a:schemeClr val="tx1"/>
                          </a:solidFill>
                          <a:latin typeface="+mn-lt"/>
                          <a:cs typeface="Amatic SC" panose="00000500000000000000" pitchFamily="2" charset="-79"/>
                        </a:rPr>
                        <a:t> </a:t>
                      </a:r>
                      <a:endParaRPr lang="en-US" sz="2000" b="1" dirty="0">
                        <a:solidFill>
                          <a:srgbClr val="CC66FF"/>
                        </a:solidFill>
                        <a:latin typeface="Amatic SC" panose="00000500000000000000" pitchFamily="2" charset="-79"/>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baseline="0" dirty="0">
                          <a:solidFill>
                            <a:schemeClr val="tx1"/>
                          </a:solidFill>
                          <a:latin typeface="+mn-lt"/>
                          <a:cs typeface="Amatic SC" panose="00000500000000000000" pitchFamily="2" charset="-79"/>
                        </a:rPr>
                        <a:t>PSED Focus – Looking after </a:t>
                      </a:r>
                      <a:r>
                        <a:rPr lang="en-US" sz="1400" b="0" u="none" baseline="0" dirty="0">
                          <a:solidFill>
                            <a:schemeClr val="tx1"/>
                          </a:solidFill>
                          <a:latin typeface="+mn-lt"/>
                          <a:cs typeface="Amatic SC" panose="00000500000000000000" pitchFamily="2" charset="-79"/>
                        </a:rPr>
                        <a:t>plants, </a:t>
                      </a:r>
                      <a:r>
                        <a:rPr lang="en-US" sz="1400" b="0" u="none" baseline="0" dirty="0" err="1">
                          <a:solidFill>
                            <a:schemeClr val="tx1"/>
                          </a:solidFill>
                          <a:latin typeface="+mn-lt"/>
                          <a:cs typeface="Amatic SC" panose="00000500000000000000" pitchFamily="2" charset="-79"/>
                        </a:rPr>
                        <a:t>minibugs</a:t>
                      </a:r>
                      <a:r>
                        <a:rPr lang="en-US" sz="1400" b="0" u="none" baseline="0" dirty="0">
                          <a:solidFill>
                            <a:schemeClr val="tx1"/>
                          </a:solidFill>
                          <a:latin typeface="+mn-lt"/>
                          <a:cs typeface="Amatic SC" panose="00000500000000000000" pitchFamily="2" charset="-79"/>
                        </a:rPr>
                        <a:t> etc.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rgbClr val="00B0F0"/>
                          </a:solidFill>
                          <a:latin typeface="Amatic SC" panose="00000500000000000000" pitchFamily="2" charset="-79"/>
                          <a:cs typeface="Amatic SC" panose="00000500000000000000" pitchFamily="2" charset="-79"/>
                        </a:rPr>
                        <a:t>The Animal World </a:t>
                      </a:r>
                    </a:p>
                    <a:p>
                      <a:pPr algn="l"/>
                      <a:r>
                        <a:rPr lang="en-US" sz="1400" b="0" dirty="0">
                          <a:solidFill>
                            <a:schemeClr val="tx1"/>
                          </a:solidFill>
                          <a:latin typeface="+mn-lt"/>
                          <a:cs typeface="Amatic SC" panose="00000500000000000000" pitchFamily="2" charset="-79"/>
                        </a:rPr>
                        <a:t>The Farm </a:t>
                      </a:r>
                    </a:p>
                    <a:p>
                      <a:pPr algn="l"/>
                      <a:r>
                        <a:rPr lang="en-US" sz="1400" b="0" baseline="0" dirty="0">
                          <a:solidFill>
                            <a:schemeClr val="tx1"/>
                          </a:solidFill>
                          <a:latin typeface="+mn-lt"/>
                          <a:cs typeface="Amatic SC" panose="00000500000000000000" pitchFamily="2" charset="-79"/>
                        </a:rPr>
                        <a:t>The Zoo/ The Jungle </a:t>
                      </a:r>
                    </a:p>
                    <a:p>
                      <a:pPr algn="l"/>
                      <a:r>
                        <a:rPr lang="en-US" sz="1400" b="0" baseline="0" dirty="0">
                          <a:solidFill>
                            <a:schemeClr val="tx1"/>
                          </a:solidFill>
                          <a:latin typeface="+mn-lt"/>
                          <a:cs typeface="Amatic SC" panose="00000500000000000000" pitchFamily="2" charset="-79"/>
                        </a:rPr>
                        <a:t>The Aquarium </a:t>
                      </a:r>
                    </a:p>
                    <a:p>
                      <a:pPr algn="l"/>
                      <a:r>
                        <a:rPr lang="en-US" sz="1400" b="0" baseline="0" dirty="0">
                          <a:solidFill>
                            <a:schemeClr val="tx1"/>
                          </a:solidFill>
                          <a:latin typeface="+mn-lt"/>
                          <a:cs typeface="Amatic SC" panose="00000500000000000000" pitchFamily="2" charset="-79"/>
                        </a:rPr>
                        <a:t>Wild life animals </a:t>
                      </a:r>
                    </a:p>
                    <a:p>
                      <a:pPr algn="l"/>
                      <a:endParaRPr lang="en-US" sz="1400" b="0" baseline="0" dirty="0">
                        <a:solidFill>
                          <a:schemeClr val="tx1"/>
                        </a:solidFill>
                        <a:latin typeface="+mn-lt"/>
                        <a:cs typeface="Amatic SC" panose="00000500000000000000" pitchFamily="2" charset="-79"/>
                      </a:endParaRPr>
                    </a:p>
                    <a:p>
                      <a:pPr algn="l"/>
                      <a:endParaRPr lang="en-US" sz="1400" b="0" baseline="0" dirty="0">
                        <a:solidFill>
                          <a:schemeClr val="tx1"/>
                        </a:solidFill>
                        <a:latin typeface="+mn-lt"/>
                        <a:cs typeface="Amatic SC" panose="00000500000000000000" pitchFamily="2" charset="-79"/>
                      </a:endParaRPr>
                    </a:p>
                    <a:p>
                      <a:pPr algn="l"/>
                      <a:r>
                        <a:rPr lang="en-US" sz="1400" b="0" baseline="0" dirty="0" err="1">
                          <a:solidFill>
                            <a:schemeClr val="tx1"/>
                          </a:solidFill>
                          <a:latin typeface="+mn-lt"/>
                          <a:cs typeface="Amatic SC" panose="00000500000000000000" pitchFamily="2" charset="-79"/>
                        </a:rPr>
                        <a:t>Noahs</a:t>
                      </a:r>
                      <a:r>
                        <a:rPr lang="en-US" sz="1400" b="0" baseline="0" dirty="0">
                          <a:solidFill>
                            <a:schemeClr val="tx1"/>
                          </a:solidFill>
                          <a:latin typeface="+mn-lt"/>
                          <a:cs typeface="Amatic SC" panose="00000500000000000000" pitchFamily="2" charset="-79"/>
                        </a:rPr>
                        <a:t> Ark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baseline="0" dirty="0">
                          <a:solidFill>
                            <a:schemeClr val="tx1"/>
                          </a:solidFill>
                          <a:latin typeface="+mn-lt"/>
                          <a:cs typeface="Amatic SC" panose="00000500000000000000" pitchFamily="2" charset="-79"/>
                        </a:rPr>
                        <a:t>PSED Focus – How to look after the animals.</a:t>
                      </a:r>
                      <a:endParaRPr lang="en-US" sz="1400" b="0" u="sng" baseline="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baseline="0" dirty="0">
                          <a:solidFill>
                            <a:srgbClr val="00B0F0"/>
                          </a:solidFill>
                          <a:latin typeface="Amatic SC" panose="00000500000000000000" pitchFamily="2" charset="-79"/>
                          <a:cs typeface="Amatic SC" panose="00000500000000000000" pitchFamily="2" charset="-79"/>
                        </a:rPr>
                        <a:t>Summer fun</a:t>
                      </a:r>
                    </a:p>
                    <a:p>
                      <a:pPr algn="l"/>
                      <a:r>
                        <a:rPr lang="en-US" sz="1400" b="0" dirty="0">
                          <a:solidFill>
                            <a:schemeClr val="tx1"/>
                          </a:solidFill>
                          <a:latin typeface="+mn-lt"/>
                          <a:cs typeface="Amatic SC" panose="00000500000000000000" pitchFamily="2" charset="-79"/>
                        </a:rPr>
                        <a:t>Holidays </a:t>
                      </a:r>
                    </a:p>
                    <a:p>
                      <a:pPr algn="l"/>
                      <a:r>
                        <a:rPr lang="en-US" sz="1400" b="0" baseline="0" dirty="0">
                          <a:solidFill>
                            <a:schemeClr val="tx1"/>
                          </a:solidFill>
                          <a:latin typeface="+mn-lt"/>
                          <a:cs typeface="Amatic SC" panose="00000500000000000000" pitchFamily="2" charset="-79"/>
                        </a:rPr>
                        <a:t>Transport </a:t>
                      </a:r>
                    </a:p>
                    <a:p>
                      <a:pPr algn="l"/>
                      <a:r>
                        <a:rPr lang="en-US" sz="1400" b="0" baseline="0" dirty="0">
                          <a:solidFill>
                            <a:schemeClr val="tx1"/>
                          </a:solidFill>
                          <a:latin typeface="+mn-lt"/>
                          <a:cs typeface="Amatic SC" panose="00000500000000000000" pitchFamily="2" charset="-79"/>
                        </a:rPr>
                        <a:t>Going to the Park or the Beach </a:t>
                      </a:r>
                    </a:p>
                    <a:p>
                      <a:pPr algn="l"/>
                      <a:endParaRPr lang="en-US" sz="1400" b="1" baseline="0" dirty="0">
                        <a:solidFill>
                          <a:schemeClr val="tx1"/>
                        </a:solidFill>
                        <a:latin typeface="+mn-lt"/>
                        <a:cs typeface="Amatic SC" panose="00000500000000000000" pitchFamily="2" charset="-79"/>
                      </a:endParaRPr>
                    </a:p>
                    <a:p>
                      <a:pPr algn="l"/>
                      <a:r>
                        <a:rPr lang="en-US" sz="1400" b="0" baseline="0" dirty="0">
                          <a:solidFill>
                            <a:schemeClr val="tx1"/>
                          </a:solidFill>
                          <a:latin typeface="+mn-lt"/>
                          <a:cs typeface="Amatic SC" panose="00000500000000000000" pitchFamily="2" charset="-79"/>
                        </a:rPr>
                        <a:t>Why Should we be kind to others?</a:t>
                      </a:r>
                    </a:p>
                    <a:p>
                      <a:pPr algn="l"/>
                      <a:endParaRPr lang="en-US" sz="1400" b="0" baseline="0" dirty="0">
                        <a:solidFill>
                          <a:schemeClr val="tx1"/>
                        </a:solidFill>
                        <a:latin typeface="+mn-lt"/>
                        <a:cs typeface="Amatic SC" panose="00000500000000000000" pitchFamily="2" charset="-79"/>
                      </a:endParaRPr>
                    </a:p>
                    <a:p>
                      <a:pPr algn="l"/>
                      <a:endParaRPr lang="en-US" sz="1400" b="1" baseline="0" dirty="0">
                        <a:solidFill>
                          <a:schemeClr val="tx1"/>
                        </a:solidFill>
                        <a:latin typeface="+mn-lt"/>
                        <a:cs typeface="Amatic SC" panose="00000500000000000000" pitchFamily="2" charset="-79"/>
                      </a:endParaRPr>
                    </a:p>
                    <a:p>
                      <a:pPr algn="l"/>
                      <a:r>
                        <a:rPr lang="en-US" sz="1400" b="0" baseline="0" dirty="0">
                          <a:solidFill>
                            <a:schemeClr val="tx1"/>
                          </a:solidFill>
                          <a:latin typeface="+mn-lt"/>
                          <a:cs typeface="Amatic SC" panose="00000500000000000000" pitchFamily="2" charset="-79"/>
                        </a:rPr>
                        <a:t>PSED Focus – Keeping Safe in the Sun.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490542">
                <a:tc>
                  <a:txBody>
                    <a:bodyPr/>
                    <a:lstStyle/>
                    <a:p>
                      <a:pPr algn="ctr"/>
                      <a:r>
                        <a:rPr lang="en-US" sz="2400" b="1" dirty="0">
                          <a:latin typeface="Amatic SC" panose="00000500000000000000" pitchFamily="2" charset="-79"/>
                          <a:cs typeface="Amatic SC" panose="00000500000000000000" pitchFamily="2" charset="-79"/>
                        </a:rPr>
                        <a:t>High</a:t>
                      </a:r>
                      <a:r>
                        <a:rPr lang="en-US" sz="2400" b="1" baseline="0" dirty="0">
                          <a:latin typeface="Amatic SC" panose="00000500000000000000" pitchFamily="2" charset="-79"/>
                          <a:cs typeface="Amatic SC" panose="00000500000000000000" pitchFamily="2" charset="-79"/>
                        </a:rPr>
                        <a:t> quality </a:t>
                      </a:r>
                      <a:r>
                        <a:rPr lang="en-US" sz="2400" b="1" dirty="0">
                          <a:latin typeface="Amatic SC" panose="00000500000000000000" pitchFamily="2" charset="-79"/>
                          <a:cs typeface="Amatic SC" panose="00000500000000000000" pitchFamily="2" charset="-79"/>
                        </a:rPr>
                        <a:t>Texts</a:t>
                      </a:r>
                    </a:p>
                    <a:p>
                      <a:pPr algn="ct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100" kern="1200" dirty="0">
                          <a:solidFill>
                            <a:schemeClr val="dk1"/>
                          </a:solidFill>
                          <a:effectLst/>
                          <a:latin typeface="+mn-lt"/>
                          <a:ea typeface="+mn-ea"/>
                          <a:cs typeface="+mn-cs"/>
                        </a:rPr>
                        <a:t>Owl Babies </a:t>
                      </a:r>
                    </a:p>
                    <a:p>
                      <a:pPr algn="ctr"/>
                      <a:r>
                        <a:rPr lang="en-GB" sz="1100" kern="1200" dirty="0">
                          <a:solidFill>
                            <a:schemeClr val="dk1"/>
                          </a:solidFill>
                          <a:effectLst/>
                          <a:latin typeface="+mn-lt"/>
                          <a:ea typeface="+mn-ea"/>
                          <a:cs typeface="+mn-cs"/>
                        </a:rPr>
                        <a:t>All about me </a:t>
                      </a:r>
                    </a:p>
                    <a:p>
                      <a:pPr algn="ctr"/>
                      <a:r>
                        <a:rPr lang="en-GB" sz="1100" kern="1200" dirty="0">
                          <a:solidFill>
                            <a:schemeClr val="dk1"/>
                          </a:solidFill>
                          <a:effectLst/>
                          <a:latin typeface="+mn-lt"/>
                          <a:ea typeface="+mn-ea"/>
                          <a:cs typeface="+mn-cs"/>
                        </a:rPr>
                        <a:t>Goldilocks and the 3 Bears </a:t>
                      </a:r>
                    </a:p>
                    <a:p>
                      <a:pPr algn="ctr"/>
                      <a:r>
                        <a:rPr lang="en-GB" sz="1100" kern="1200" dirty="0">
                          <a:solidFill>
                            <a:schemeClr val="dk1"/>
                          </a:solidFill>
                          <a:effectLst/>
                          <a:latin typeface="+mn-lt"/>
                          <a:ea typeface="+mn-ea"/>
                          <a:cs typeface="+mn-cs"/>
                        </a:rPr>
                        <a:t>We're going on a Bear hunt </a:t>
                      </a:r>
                    </a:p>
                    <a:p>
                      <a:pPr algn="ctr"/>
                      <a:r>
                        <a:rPr lang="en-GB" sz="1100" kern="1200" dirty="0">
                          <a:solidFill>
                            <a:schemeClr val="dk1"/>
                          </a:solidFill>
                          <a:effectLst/>
                          <a:latin typeface="+mn-lt"/>
                          <a:ea typeface="+mn-ea"/>
                          <a:cs typeface="+mn-cs"/>
                        </a:rPr>
                        <a:t>The Tiger who came to tea </a:t>
                      </a:r>
                    </a:p>
                    <a:p>
                      <a:pPr algn="ctr"/>
                      <a:r>
                        <a:rPr lang="en-GB" sz="1100" kern="1200" dirty="0">
                          <a:solidFill>
                            <a:schemeClr val="dk1"/>
                          </a:solidFill>
                          <a:effectLst/>
                          <a:latin typeface="+mn-lt"/>
                          <a:ea typeface="+mn-ea"/>
                          <a:cs typeface="+mn-cs"/>
                        </a:rPr>
                        <a:t>From Head to Toe </a:t>
                      </a:r>
                    </a:p>
                    <a:p>
                      <a:pPr algn="ctr"/>
                      <a:r>
                        <a:rPr lang="en-GB" sz="1100" kern="1200" dirty="0">
                          <a:solidFill>
                            <a:schemeClr val="dk1"/>
                          </a:solidFill>
                          <a:effectLst/>
                          <a:latin typeface="+mn-lt"/>
                          <a:ea typeface="+mn-ea"/>
                          <a:cs typeface="+mn-cs"/>
                        </a:rPr>
                        <a:t>Peace at last </a:t>
                      </a:r>
                    </a:p>
                    <a:p>
                      <a:pPr algn="ctr"/>
                      <a:r>
                        <a:rPr lang="en-GB" sz="1100" kern="1200" dirty="0">
                          <a:solidFill>
                            <a:schemeClr val="dk1"/>
                          </a:solidFill>
                          <a:effectLst/>
                          <a:latin typeface="+mn-lt"/>
                          <a:ea typeface="+mn-ea"/>
                          <a:cs typeface="+mn-cs"/>
                        </a:rPr>
                        <a:t> whatever next </a:t>
                      </a:r>
                      <a:endParaRPr lang="en-GB" sz="120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The Lonely Pumkin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Room on a broom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Each Peach Pear Plum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Brown</a:t>
                      </a:r>
                      <a:r>
                        <a:rPr lang="en-GB" sz="1100" kern="1200" baseline="0" dirty="0">
                          <a:solidFill>
                            <a:schemeClr val="dk1"/>
                          </a:solidFill>
                          <a:effectLst/>
                          <a:latin typeface="+mn-lt"/>
                          <a:ea typeface="+mn-ea"/>
                          <a:cs typeface="+mn-cs"/>
                        </a:rPr>
                        <a:t> Bear Brown Bear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kern="1200" baseline="0" dirty="0">
                          <a:solidFill>
                            <a:schemeClr val="dk1"/>
                          </a:solidFill>
                          <a:effectLst/>
                          <a:latin typeface="+mn-lt"/>
                          <a:ea typeface="+mn-ea"/>
                          <a:cs typeface="+mn-cs"/>
                        </a:rPr>
                        <a:t>White Bear White Bear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kern="1200" baseline="0" dirty="0">
                          <a:solidFill>
                            <a:schemeClr val="dk1"/>
                          </a:solidFill>
                          <a:effectLst/>
                          <a:latin typeface="+mn-lt"/>
                          <a:ea typeface="+mn-ea"/>
                          <a:cs typeface="+mn-cs"/>
                        </a:rPr>
                        <a:t>The Train Ride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kern="1200" baseline="0" dirty="0">
                          <a:solidFill>
                            <a:schemeClr val="dk1"/>
                          </a:solidFill>
                          <a:effectLst/>
                          <a:latin typeface="+mn-lt"/>
                          <a:ea typeface="+mn-ea"/>
                          <a:cs typeface="+mn-cs"/>
                        </a:rPr>
                        <a:t>Draw me a Star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kern="1200" baseline="0" dirty="0">
                          <a:solidFill>
                            <a:schemeClr val="dk1"/>
                          </a:solidFill>
                          <a:effectLst/>
                          <a:latin typeface="+mn-lt"/>
                          <a:ea typeface="+mn-ea"/>
                          <a:cs typeface="+mn-cs"/>
                        </a:rPr>
                        <a:t>Sneezy The Snowman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kern="1200" baseline="0" dirty="0">
                          <a:solidFill>
                            <a:schemeClr val="dk1"/>
                          </a:solidFill>
                          <a:effectLst/>
                          <a:latin typeface="+mn-lt"/>
                          <a:ea typeface="+mn-ea"/>
                          <a:cs typeface="+mn-cs"/>
                        </a:rPr>
                        <a:t>Nativity </a:t>
                      </a:r>
                      <a:endParaRPr lang="en-GB" sz="110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50" baseline="0" dirty="0"/>
                        <a:t>Traditional stories</a:t>
                      </a:r>
                    </a:p>
                    <a:p>
                      <a:pPr algn="ctr"/>
                      <a:r>
                        <a:rPr lang="en-GB" sz="1050" baseline="0" dirty="0"/>
                        <a:t>The 3 little Pigs  </a:t>
                      </a:r>
                    </a:p>
                    <a:p>
                      <a:pPr algn="ctr"/>
                      <a:r>
                        <a:rPr lang="en-GB" sz="1050" dirty="0"/>
                        <a:t>The Gingerbread Man </a:t>
                      </a:r>
                    </a:p>
                    <a:p>
                      <a:pPr algn="ctr"/>
                      <a:r>
                        <a:rPr lang="en-GB" sz="1050" dirty="0"/>
                        <a:t>Jack and the Beanstalk </a:t>
                      </a:r>
                    </a:p>
                    <a:p>
                      <a:pPr algn="ctr"/>
                      <a:r>
                        <a:rPr lang="en-GB" sz="1050" dirty="0"/>
                        <a:t>The 3 Billy Goats Gruff</a:t>
                      </a:r>
                    </a:p>
                    <a:p>
                      <a:pPr algn="ctr"/>
                      <a:r>
                        <a:rPr lang="en-GB" sz="1050" dirty="0" err="1"/>
                        <a:t>Handas</a:t>
                      </a:r>
                      <a:r>
                        <a:rPr lang="en-GB" sz="1050" dirty="0"/>
                        <a:t> surprise </a:t>
                      </a:r>
                    </a:p>
                    <a:p>
                      <a:pPr algn="ctr"/>
                      <a:r>
                        <a:rPr lang="en-GB" sz="1050" dirty="0"/>
                        <a:t>Super worm </a:t>
                      </a:r>
                    </a:p>
                    <a:p>
                      <a:pPr algn="ctr"/>
                      <a:r>
                        <a:rPr lang="en-GB" sz="1050" dirty="0"/>
                        <a:t>Alans Big Scary teeth </a:t>
                      </a:r>
                      <a:r>
                        <a:rPr lang="en-GB" sz="1050" dirty="0" smtClean="0"/>
                        <a:t>Super</a:t>
                      </a:r>
                      <a:r>
                        <a:rPr lang="en-GB" sz="1050" baseline="0" dirty="0" smtClean="0"/>
                        <a:t> Tato</a:t>
                      </a:r>
                      <a:endParaRPr lang="en-GB" sz="1050"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100" b="0" dirty="0">
                          <a:solidFill>
                            <a:schemeClr val="tx1"/>
                          </a:solidFill>
                        </a:rPr>
                        <a:t>The Hungry Caterpillar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kern="1200" dirty="0">
                          <a:solidFill>
                            <a:schemeClr val="tx1"/>
                          </a:solidFill>
                          <a:effectLst/>
                          <a:latin typeface="+mn-lt"/>
                          <a:ea typeface="+mn-ea"/>
                          <a:cs typeface="+mn-cs"/>
                        </a:rPr>
                        <a:t>Sams Sunflower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kern="1200" dirty="0">
                          <a:solidFill>
                            <a:schemeClr val="tx1"/>
                          </a:solidFill>
                          <a:effectLst/>
                          <a:latin typeface="+mn-lt"/>
                          <a:ea typeface="+mn-ea"/>
                          <a:cs typeface="+mn-cs"/>
                        </a:rPr>
                        <a:t>Mr Wolfs Pancakes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kern="1200" dirty="0">
                          <a:solidFill>
                            <a:schemeClr val="tx1"/>
                          </a:solidFill>
                          <a:effectLst/>
                          <a:latin typeface="+mn-lt"/>
                          <a:ea typeface="+mn-ea"/>
                          <a:cs typeface="+mn-cs"/>
                        </a:rPr>
                        <a:t>The Gruffalo </a:t>
                      </a:r>
                      <a:endParaRPr lang="en-GB" sz="1100" b="0" u="none" strike="noStrike" kern="1200" dirty="0">
                        <a:solidFill>
                          <a:schemeClr val="tx1"/>
                        </a:solidFill>
                        <a:effectLst/>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kern="1200" dirty="0">
                          <a:solidFill>
                            <a:schemeClr val="tx1"/>
                          </a:solidFill>
                          <a:effectLst/>
                          <a:latin typeface="+mn-lt"/>
                          <a:ea typeface="+mn-ea"/>
                          <a:cs typeface="+mn-cs"/>
                        </a:rPr>
                        <a:t>The Very Busy</a:t>
                      </a:r>
                      <a:r>
                        <a:rPr lang="en-GB" sz="1100" b="0" kern="1200" baseline="0" dirty="0">
                          <a:solidFill>
                            <a:schemeClr val="tx1"/>
                          </a:solidFill>
                          <a:effectLst/>
                          <a:latin typeface="+mn-lt"/>
                          <a:ea typeface="+mn-ea"/>
                          <a:cs typeface="+mn-cs"/>
                        </a:rPr>
                        <a:t> Spider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kern="1200" baseline="0" dirty="0">
                          <a:solidFill>
                            <a:schemeClr val="tx1"/>
                          </a:solidFill>
                          <a:effectLst/>
                          <a:latin typeface="+mn-lt"/>
                          <a:ea typeface="+mn-ea"/>
                          <a:cs typeface="+mn-cs"/>
                        </a:rPr>
                        <a:t>The Grouchy Ladybug</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kern="1200" baseline="0" dirty="0">
                          <a:solidFill>
                            <a:schemeClr val="tx1"/>
                          </a:solidFill>
                          <a:effectLst/>
                          <a:latin typeface="+mn-lt"/>
                          <a:ea typeface="+mn-ea"/>
                          <a:cs typeface="+mn-cs"/>
                        </a:rPr>
                        <a:t>What the Ladybird heard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kern="1200" baseline="0" dirty="0">
                          <a:solidFill>
                            <a:schemeClr val="tx1"/>
                          </a:solidFill>
                          <a:effectLst/>
                          <a:latin typeface="+mn-lt"/>
                          <a:ea typeface="+mn-ea"/>
                          <a:cs typeface="+mn-cs"/>
                        </a:rPr>
                        <a:t>Mad about mini beasts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kern="1200" dirty="0">
                        <a:solidFill>
                          <a:schemeClr val="tx1"/>
                        </a:solidFill>
                        <a:effectLst/>
                        <a:latin typeface="+mn-lt"/>
                        <a:ea typeface="+mn-ea"/>
                        <a:cs typeface="+mn-cs"/>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15000"/>
                        </a:lnSpc>
                        <a:spcAft>
                          <a:spcPts val="0"/>
                        </a:spcAft>
                      </a:pPr>
                      <a:r>
                        <a:rPr lang="en-GB" sz="1100" kern="1200" dirty="0">
                          <a:solidFill>
                            <a:schemeClr val="dk1"/>
                          </a:solidFill>
                          <a:effectLst/>
                          <a:latin typeface="+mn-lt"/>
                          <a:ea typeface="+mn-ea"/>
                          <a:cs typeface="+mn-cs"/>
                        </a:rPr>
                        <a:t>Dear Zoo </a:t>
                      </a:r>
                    </a:p>
                    <a:p>
                      <a:pPr algn="ctr">
                        <a:lnSpc>
                          <a:spcPct val="115000"/>
                        </a:lnSpc>
                        <a:spcAft>
                          <a:spcPts val="0"/>
                        </a:spcAft>
                      </a:pPr>
                      <a:r>
                        <a:rPr lang="en-GB" sz="1100" kern="1200" dirty="0">
                          <a:solidFill>
                            <a:schemeClr val="dk1"/>
                          </a:solidFill>
                          <a:effectLst/>
                          <a:latin typeface="+mn-lt"/>
                          <a:ea typeface="+mn-ea"/>
                          <a:cs typeface="+mn-cs"/>
                        </a:rPr>
                        <a:t>1,</a:t>
                      </a:r>
                      <a:r>
                        <a:rPr lang="en-GB" sz="1100" kern="1200" baseline="0" dirty="0">
                          <a:solidFill>
                            <a:schemeClr val="dk1"/>
                          </a:solidFill>
                          <a:effectLst/>
                          <a:latin typeface="+mn-lt"/>
                          <a:ea typeface="+mn-ea"/>
                          <a:cs typeface="+mn-cs"/>
                        </a:rPr>
                        <a:t> 2, 3 to the Zoo</a:t>
                      </a:r>
                    </a:p>
                    <a:p>
                      <a:pPr algn="ctr">
                        <a:lnSpc>
                          <a:spcPct val="115000"/>
                        </a:lnSpc>
                        <a:spcAft>
                          <a:spcPts val="0"/>
                        </a:spcAft>
                      </a:pPr>
                      <a:r>
                        <a:rPr lang="en-GB" sz="1100" kern="1200" baseline="0" dirty="0">
                          <a:solidFill>
                            <a:schemeClr val="dk1"/>
                          </a:solidFill>
                          <a:effectLst/>
                          <a:latin typeface="+mn-lt"/>
                          <a:ea typeface="+mn-ea"/>
                          <a:cs typeface="+mn-cs"/>
                        </a:rPr>
                        <a:t>Do you want to be my friend?</a:t>
                      </a:r>
                    </a:p>
                    <a:p>
                      <a:pPr algn="ctr">
                        <a:lnSpc>
                          <a:spcPct val="115000"/>
                        </a:lnSpc>
                        <a:spcAft>
                          <a:spcPts val="0"/>
                        </a:spcAft>
                      </a:pPr>
                      <a:r>
                        <a:rPr lang="en-GB" sz="1100" kern="1200" baseline="0" dirty="0">
                          <a:solidFill>
                            <a:schemeClr val="dk1"/>
                          </a:solidFill>
                          <a:effectLst/>
                          <a:latin typeface="+mn-lt"/>
                          <a:ea typeface="+mn-ea"/>
                          <a:cs typeface="+mn-cs"/>
                        </a:rPr>
                        <a:t>Monkey puzzle</a:t>
                      </a:r>
                    </a:p>
                    <a:p>
                      <a:pPr algn="ctr">
                        <a:lnSpc>
                          <a:spcPct val="115000"/>
                        </a:lnSpc>
                        <a:spcAft>
                          <a:spcPts val="0"/>
                        </a:spcAft>
                      </a:pPr>
                      <a:r>
                        <a:rPr lang="en-GB" sz="1100" kern="1200" baseline="0" dirty="0">
                          <a:solidFill>
                            <a:schemeClr val="dk1"/>
                          </a:solidFill>
                          <a:effectLst/>
                          <a:latin typeface="+mn-lt"/>
                          <a:ea typeface="+mn-ea"/>
                          <a:cs typeface="+mn-cs"/>
                        </a:rPr>
                        <a:t>Rumble in the jungle </a:t>
                      </a:r>
                    </a:p>
                    <a:p>
                      <a:pPr algn="ctr">
                        <a:lnSpc>
                          <a:spcPct val="115000"/>
                        </a:lnSpc>
                        <a:spcAft>
                          <a:spcPts val="0"/>
                        </a:spcAft>
                      </a:pPr>
                      <a:r>
                        <a:rPr lang="en-GB" sz="1100" kern="1200" baseline="0" dirty="0">
                          <a:solidFill>
                            <a:schemeClr val="dk1"/>
                          </a:solidFill>
                          <a:effectLst/>
                          <a:latin typeface="+mn-lt"/>
                          <a:ea typeface="+mn-ea"/>
                          <a:cs typeface="+mn-cs"/>
                        </a:rPr>
                        <a:t>The nature trail </a:t>
                      </a:r>
                    </a:p>
                    <a:p>
                      <a:pPr algn="ctr">
                        <a:lnSpc>
                          <a:spcPct val="115000"/>
                        </a:lnSpc>
                        <a:spcAft>
                          <a:spcPts val="0"/>
                        </a:spcAft>
                      </a:pPr>
                      <a:r>
                        <a:rPr lang="en-GB" sz="1100" kern="1200" baseline="0" dirty="0">
                          <a:solidFill>
                            <a:schemeClr val="dk1"/>
                          </a:solidFill>
                          <a:effectLst/>
                          <a:latin typeface="+mn-lt"/>
                          <a:ea typeface="+mn-ea"/>
                          <a:cs typeface="+mn-cs"/>
                        </a:rPr>
                        <a:t>Roar </a:t>
                      </a:r>
                    </a:p>
                    <a:p>
                      <a:pPr algn="ctr">
                        <a:lnSpc>
                          <a:spcPct val="115000"/>
                        </a:lnSpc>
                        <a:spcAft>
                          <a:spcPts val="0"/>
                        </a:spcAft>
                      </a:pPr>
                      <a:r>
                        <a:rPr lang="en-GB" sz="1100" kern="1200" baseline="0" dirty="0">
                          <a:solidFill>
                            <a:schemeClr val="dk1"/>
                          </a:solidFill>
                          <a:effectLst/>
                          <a:latin typeface="+mn-lt"/>
                          <a:ea typeface="+mn-ea"/>
                          <a:cs typeface="+mn-cs"/>
                        </a:rPr>
                        <a:t>Elmer </a:t>
                      </a:r>
                      <a:endParaRPr lang="en-GB" sz="1100" kern="1200" dirty="0">
                        <a:solidFill>
                          <a:schemeClr val="dk1"/>
                        </a:solidFill>
                        <a:effectLst/>
                        <a:latin typeface="+mn-lt"/>
                        <a:ea typeface="+mn-ea"/>
                        <a:cs typeface="+mn-cs"/>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lnSpc>
                          <a:spcPct val="115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The Shark in the Park </a:t>
                      </a:r>
                    </a:p>
                    <a:p>
                      <a:pPr algn="ctr">
                        <a:lnSpc>
                          <a:spcPct val="115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123 Do the Shark </a:t>
                      </a:r>
                    </a:p>
                    <a:p>
                      <a:pPr algn="ctr">
                        <a:lnSpc>
                          <a:spcPct val="115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Rainbow Fish</a:t>
                      </a:r>
                    </a:p>
                    <a:p>
                      <a:pPr algn="ctr">
                        <a:lnSpc>
                          <a:spcPct val="115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Sand in my Toes </a:t>
                      </a:r>
                    </a:p>
                    <a:p>
                      <a:pPr algn="ctr">
                        <a:lnSpc>
                          <a:spcPct val="115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Sharing a shell </a:t>
                      </a:r>
                    </a:p>
                    <a:p>
                      <a:pPr algn="ctr">
                        <a:lnSpc>
                          <a:spcPct val="115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Commotion in the Ocean </a:t>
                      </a:r>
                    </a:p>
                    <a:p>
                      <a:pPr algn="ctr">
                        <a:lnSpc>
                          <a:spcPct val="115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House for a hermit crab </a:t>
                      </a:r>
                    </a:p>
                    <a:p>
                      <a:pPr algn="ctr">
                        <a:lnSpc>
                          <a:spcPct val="115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507345316"/>
                  </a:ext>
                </a:extLst>
              </a:tr>
            </a:tbl>
          </a:graphicData>
        </a:graphic>
      </p:graphicFrame>
      <p:pic>
        <p:nvPicPr>
          <p:cNvPr id="6" name="Picture 5">
            <a:extLst>
              <a:ext uri="{FF2B5EF4-FFF2-40B4-BE49-F238E27FC236}">
                <a16:creationId xmlns:a16="http://schemas.microsoft.com/office/drawing/2014/main" id="{CF723307-A94F-4C20-9CDA-ACAED3B7A0E0}"/>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633183" y="515398"/>
            <a:ext cx="488272" cy="488272"/>
          </a:xfrm>
          <a:prstGeom prst="rect">
            <a:avLst/>
          </a:prstGeom>
        </p:spPr>
      </p:pic>
      <p:pic>
        <p:nvPicPr>
          <p:cNvPr id="14" name="Picture 13">
            <a:extLst>
              <a:ext uri="{FF2B5EF4-FFF2-40B4-BE49-F238E27FC236}">
                <a16:creationId xmlns:a16="http://schemas.microsoft.com/office/drawing/2014/main" id="{ECE7A007-1214-4A11-85C1-D67FAE3A8C6A}"/>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rot="755735">
            <a:off x="6848721" y="358567"/>
            <a:ext cx="789373" cy="789373"/>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4160" y="471764"/>
            <a:ext cx="562977" cy="562977"/>
          </a:xfrm>
          <a:prstGeom prst="rect">
            <a:avLst/>
          </a:prstGeom>
        </p:spPr>
      </p:pic>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288127" y="497496"/>
            <a:ext cx="557040" cy="530514"/>
          </a:xfrm>
          <a:prstGeom prst="rect">
            <a:avLst/>
          </a:prstGeom>
        </p:spPr>
      </p:pic>
      <p:pic>
        <p:nvPicPr>
          <p:cNvPr id="10" name="Picture 9"/>
          <p:cNvPicPr>
            <a:picLocks noChangeAspect="1"/>
          </p:cNvPicPr>
          <p:nvPr/>
        </p:nvPicPr>
        <p:blipFill>
          <a:blip r:embed="rId7"/>
          <a:stretch>
            <a:fillRect/>
          </a:stretch>
        </p:blipFill>
        <p:spPr>
          <a:xfrm>
            <a:off x="8475184" y="497496"/>
            <a:ext cx="569862" cy="595378"/>
          </a:xfrm>
          <a:prstGeom prst="rect">
            <a:avLst/>
          </a:prstGeom>
        </p:spPr>
      </p:pic>
      <p:pic>
        <p:nvPicPr>
          <p:cNvPr id="11" name="Picture 10"/>
          <p:cNvPicPr>
            <a:picLocks noChangeAspect="1"/>
          </p:cNvPicPr>
          <p:nvPr/>
        </p:nvPicPr>
        <p:blipFill>
          <a:blip r:embed="rId8"/>
          <a:stretch>
            <a:fillRect/>
          </a:stretch>
        </p:blipFill>
        <p:spPr>
          <a:xfrm>
            <a:off x="10222043" y="515398"/>
            <a:ext cx="515269" cy="422564"/>
          </a:xfrm>
          <a:prstGeom prst="rect">
            <a:avLst/>
          </a:prstGeom>
        </p:spPr>
      </p:pic>
    </p:spTree>
    <p:extLst>
      <p:ext uri="{BB962C8B-B14F-4D97-AF65-F5344CB8AC3E}">
        <p14:creationId xmlns:p14="http://schemas.microsoft.com/office/powerpoint/2010/main" val="37939437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049484889"/>
              </p:ext>
            </p:extLst>
          </p:nvPr>
        </p:nvGraphicFramePr>
        <p:xfrm>
          <a:off x="122208" y="1894636"/>
          <a:ext cx="11925018" cy="4971381"/>
        </p:xfrm>
        <a:graphic>
          <a:graphicData uri="http://schemas.openxmlformats.org/drawingml/2006/table">
            <a:tbl>
              <a:tblPr firstRow="1" bandRow="1">
                <a:tableStyleId>{5C22544A-7EE6-4342-B048-85BDC9FD1C3A}</a:tableStyleId>
              </a:tblPr>
              <a:tblGrid>
                <a:gridCol w="1550363">
                  <a:extLst>
                    <a:ext uri="{9D8B030D-6E8A-4147-A177-3AD203B41FA5}">
                      <a16:colId xmlns:a16="http://schemas.microsoft.com/office/drawing/2014/main" val="3238370557"/>
                    </a:ext>
                  </a:extLst>
                </a:gridCol>
                <a:gridCol w="1833069">
                  <a:extLst>
                    <a:ext uri="{9D8B030D-6E8A-4147-A177-3AD203B41FA5}">
                      <a16:colId xmlns:a16="http://schemas.microsoft.com/office/drawing/2014/main" val="2380441558"/>
                    </a:ext>
                  </a:extLst>
                </a:gridCol>
                <a:gridCol w="2002728">
                  <a:extLst>
                    <a:ext uri="{9D8B030D-6E8A-4147-A177-3AD203B41FA5}">
                      <a16:colId xmlns:a16="http://schemas.microsoft.com/office/drawing/2014/main" val="452995249"/>
                    </a:ext>
                  </a:extLst>
                </a:gridCol>
                <a:gridCol w="1555852">
                  <a:extLst>
                    <a:ext uri="{9D8B030D-6E8A-4147-A177-3AD203B41FA5}">
                      <a16:colId xmlns:a16="http://schemas.microsoft.com/office/drawing/2014/main" val="3553887627"/>
                    </a:ext>
                  </a:extLst>
                </a:gridCol>
                <a:gridCol w="1660124">
                  <a:extLst>
                    <a:ext uri="{9D8B030D-6E8A-4147-A177-3AD203B41FA5}">
                      <a16:colId xmlns:a16="http://schemas.microsoft.com/office/drawing/2014/main" val="987114702"/>
                    </a:ext>
                  </a:extLst>
                </a:gridCol>
                <a:gridCol w="1651247">
                  <a:extLst>
                    <a:ext uri="{9D8B030D-6E8A-4147-A177-3AD203B41FA5}">
                      <a16:colId xmlns:a16="http://schemas.microsoft.com/office/drawing/2014/main" val="1727312322"/>
                    </a:ext>
                  </a:extLst>
                </a:gridCol>
                <a:gridCol w="1671635">
                  <a:extLst>
                    <a:ext uri="{9D8B030D-6E8A-4147-A177-3AD203B41FA5}">
                      <a16:colId xmlns:a16="http://schemas.microsoft.com/office/drawing/2014/main" val="1974032361"/>
                    </a:ext>
                  </a:extLst>
                </a:gridCol>
              </a:tblGrid>
              <a:tr h="1439511">
                <a:tc>
                  <a:txBody>
                    <a:bodyPr/>
                    <a:lstStyle/>
                    <a:p>
                      <a:pPr algn="ctr"/>
                      <a:r>
                        <a:rPr lang="en-GB" sz="2400" b="1" dirty="0">
                          <a:solidFill>
                            <a:schemeClr val="tx1"/>
                          </a:solidFill>
                          <a:latin typeface="Amatic SC" panose="00000500000000000000" pitchFamily="2" charset="-79"/>
                          <a:cs typeface="Amatic SC" panose="00000500000000000000" pitchFamily="2" charset="-79"/>
                        </a:rPr>
                        <a:t>Phonics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GB" sz="1800" b="1" kern="1200" dirty="0">
                          <a:solidFill>
                            <a:schemeClr val="dk1"/>
                          </a:solidFill>
                          <a:effectLst/>
                          <a:latin typeface="+mn-lt"/>
                          <a:ea typeface="+mn-ea"/>
                          <a:cs typeface="+mn-cs"/>
                        </a:rPr>
                        <a:t>Little Wandle Phonics -   Foundations </a:t>
                      </a:r>
                    </a:p>
                    <a:p>
                      <a:pPr algn="ctr"/>
                      <a:r>
                        <a:rPr lang="en-GB" sz="1800" b="1" kern="1200" dirty="0">
                          <a:solidFill>
                            <a:schemeClr val="dk1"/>
                          </a:solidFill>
                          <a:effectLst/>
                          <a:latin typeface="+mn-lt"/>
                          <a:ea typeface="+mn-ea"/>
                          <a:cs typeface="+mn-cs"/>
                        </a:rPr>
                        <a:t>Foundations for phonics</a:t>
                      </a:r>
                    </a:p>
                    <a:p>
                      <a:pPr algn="ctr"/>
                      <a:r>
                        <a:rPr lang="en-GB" sz="1800" b="1" kern="1200" dirty="0">
                          <a:solidFill>
                            <a:schemeClr val="dk1"/>
                          </a:solidFill>
                          <a:effectLst/>
                          <a:latin typeface="+mn-lt"/>
                          <a:ea typeface="+mn-ea"/>
                          <a:cs typeface="+mn-cs"/>
                        </a:rPr>
                        <a:t>Foundations for language</a:t>
                      </a:r>
                    </a:p>
                    <a:p>
                      <a:pPr algn="ctr"/>
                      <a:r>
                        <a:rPr lang="en-GB" sz="1800" b="1" kern="1200" dirty="0">
                          <a:solidFill>
                            <a:schemeClr val="dk1"/>
                          </a:solidFill>
                          <a:effectLst/>
                          <a:latin typeface="+mn-lt"/>
                          <a:ea typeface="+mn-ea"/>
                          <a:cs typeface="+mn-cs"/>
                        </a:rPr>
                        <a:t>Foundations for a love of reading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05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050"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000"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lnSpc>
                          <a:spcPct val="115000"/>
                        </a:lnSpc>
                        <a:spcAft>
                          <a:spcPts val="0"/>
                        </a:spcAft>
                      </a:pP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lnSpc>
                          <a:spcPct val="115000"/>
                        </a:lnSpc>
                        <a:spcAft>
                          <a:spcPts val="0"/>
                        </a:spcAft>
                      </a:pP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63737546"/>
                  </a:ext>
                </a:extLst>
              </a:tr>
              <a:tr h="1654097">
                <a:tc>
                  <a:txBody>
                    <a:bodyPr/>
                    <a:lstStyle/>
                    <a:p>
                      <a:pPr algn="ctr"/>
                      <a:r>
                        <a:rPr lang="en-GB" sz="2400" b="1" dirty="0">
                          <a:solidFill>
                            <a:schemeClr val="tx1"/>
                          </a:solidFill>
                          <a:latin typeface="Amatic SC" panose="00000500000000000000" pitchFamily="2" charset="-79"/>
                          <a:cs typeface="Amatic SC" panose="00000500000000000000" pitchFamily="2" charset="-79"/>
                        </a:rPr>
                        <a:t>literacy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b="0" dirty="0">
                          <a:solidFill>
                            <a:schemeClr val="tx1"/>
                          </a:solidFill>
                          <a:latin typeface="+mn-lt"/>
                          <a:cs typeface="Amatic SC" panose="00000500000000000000" pitchFamily="2" charset="-79"/>
                        </a:rPr>
                        <a:t>Enjoy</a:t>
                      </a:r>
                      <a:r>
                        <a:rPr lang="en-US" sz="1050" b="0" baseline="0" dirty="0">
                          <a:solidFill>
                            <a:schemeClr val="tx1"/>
                          </a:solidFill>
                          <a:latin typeface="+mn-lt"/>
                          <a:cs typeface="Amatic SC" panose="00000500000000000000" pitchFamily="2" charset="-79"/>
                        </a:rPr>
                        <a:t> songs and rhymes, paying attention and tuning in.</a:t>
                      </a:r>
                    </a:p>
                    <a:p>
                      <a:pPr algn="ctr"/>
                      <a:r>
                        <a:rPr lang="en-US" sz="1050" b="0" baseline="0" dirty="0">
                          <a:solidFill>
                            <a:schemeClr val="tx1"/>
                          </a:solidFill>
                          <a:latin typeface="+mn-lt"/>
                          <a:cs typeface="Amatic SC" panose="00000500000000000000" pitchFamily="2" charset="-79"/>
                        </a:rPr>
                        <a:t>Have favorite books and choose to share with others including adults.</a:t>
                      </a:r>
                    </a:p>
                    <a:p>
                      <a:pPr algn="ctr"/>
                      <a:r>
                        <a:rPr lang="en-US" sz="1050" b="0" baseline="0" dirty="0">
                          <a:solidFill>
                            <a:schemeClr val="tx1"/>
                          </a:solidFill>
                          <a:latin typeface="+mn-lt"/>
                          <a:cs typeface="Amatic SC" panose="00000500000000000000" pitchFamily="2" charset="-79"/>
                        </a:rPr>
                        <a:t>Enjoy drawing freely.</a:t>
                      </a:r>
                      <a:endParaRPr lang="en-US" sz="105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u="none" dirty="0">
                          <a:solidFill>
                            <a:schemeClr val="tx1"/>
                          </a:solidFill>
                          <a:latin typeface="+mn-lt"/>
                          <a:cs typeface="Amatic SC" panose="00000500000000000000" pitchFamily="2" charset="-79"/>
                        </a:rPr>
                        <a:t>Joining</a:t>
                      </a:r>
                      <a:r>
                        <a:rPr lang="en-US" sz="1050" b="0" u="none" baseline="0" dirty="0">
                          <a:solidFill>
                            <a:schemeClr val="tx1"/>
                          </a:solidFill>
                          <a:latin typeface="+mn-lt"/>
                          <a:cs typeface="Amatic SC" panose="00000500000000000000" pitchFamily="2" charset="-79"/>
                        </a:rPr>
                        <a:t> in with songs and rhymes, copying sounds and rhythms,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u="none" baseline="0" dirty="0">
                          <a:solidFill>
                            <a:schemeClr val="tx1"/>
                          </a:solidFill>
                          <a:latin typeface="+mn-lt"/>
                          <a:cs typeface="Amatic SC" panose="00000500000000000000" pitchFamily="2" charset="-79"/>
                        </a:rPr>
                        <a:t>Have favorite books and choose to share with others, paying attention to pictures and words.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u="none" baseline="0" dirty="0">
                          <a:solidFill>
                            <a:schemeClr val="tx1"/>
                          </a:solidFill>
                          <a:latin typeface="+mn-lt"/>
                          <a:cs typeface="Amatic SC" panose="00000500000000000000" pitchFamily="2" charset="-79"/>
                        </a:rPr>
                        <a:t>Enjoy drawing freely.</a:t>
                      </a:r>
                      <a:endParaRPr lang="en-US" sz="1050" b="0" u="none"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15000"/>
                        </a:lnSpc>
                        <a:spcAft>
                          <a:spcPts val="0"/>
                        </a:spcAft>
                      </a:pPr>
                      <a:r>
                        <a:rPr lang="en-GB" sz="1050" b="0" dirty="0">
                          <a:effectLst/>
                          <a:latin typeface="Calibri" panose="020F0502020204030204" pitchFamily="34" charset="0"/>
                          <a:ea typeface="Calibri" panose="020F0502020204030204" pitchFamily="34" charset="0"/>
                          <a:cs typeface="Times New Roman" panose="02020603050405020304" pitchFamily="18" charset="0"/>
                        </a:rPr>
                        <a:t>Say some of the words</a:t>
                      </a:r>
                      <a:r>
                        <a:rPr lang="en-GB" sz="1050" b="0" baseline="0" dirty="0">
                          <a:effectLst/>
                          <a:latin typeface="Calibri" panose="020F0502020204030204" pitchFamily="34" charset="0"/>
                          <a:ea typeface="Calibri" panose="020F0502020204030204" pitchFamily="34" charset="0"/>
                          <a:cs typeface="Times New Roman" panose="02020603050405020304" pitchFamily="18" charset="0"/>
                        </a:rPr>
                        <a:t> in songs and rhymes.</a:t>
                      </a:r>
                    </a:p>
                    <a:p>
                      <a:pPr algn="ctr">
                        <a:lnSpc>
                          <a:spcPct val="115000"/>
                        </a:lnSpc>
                        <a:spcAft>
                          <a:spcPts val="0"/>
                        </a:spcAft>
                      </a:pPr>
                      <a:r>
                        <a:rPr lang="en-GB" sz="1050" b="0" baseline="0" dirty="0">
                          <a:effectLst/>
                          <a:latin typeface="Calibri" panose="020F0502020204030204" pitchFamily="34" charset="0"/>
                          <a:ea typeface="Calibri" panose="020F0502020204030204" pitchFamily="34" charset="0"/>
                          <a:cs typeface="Times New Roman" panose="02020603050405020304" pitchFamily="18" charset="0"/>
                        </a:rPr>
                        <a:t>Repeat words and phrases from stories, notice some print within the text.</a:t>
                      </a:r>
                    </a:p>
                    <a:p>
                      <a:pPr algn="ctr">
                        <a:lnSpc>
                          <a:spcPct val="115000"/>
                        </a:lnSpc>
                        <a:spcAft>
                          <a:spcPts val="0"/>
                        </a:spcAft>
                      </a:pPr>
                      <a:r>
                        <a:rPr lang="en-GB" sz="1050" b="0" baseline="0" dirty="0">
                          <a:effectLst/>
                          <a:latin typeface="Calibri" panose="020F0502020204030204" pitchFamily="34" charset="0"/>
                          <a:ea typeface="Calibri" panose="020F0502020204030204" pitchFamily="34" charset="0"/>
                          <a:cs typeface="Times New Roman" panose="02020603050405020304" pitchFamily="18" charset="0"/>
                        </a:rPr>
                        <a:t>Develop play around favourite stories</a:t>
                      </a:r>
                    </a:p>
                    <a:p>
                      <a:pPr algn="ctr">
                        <a:lnSpc>
                          <a:spcPct val="115000"/>
                        </a:lnSpc>
                        <a:spcAft>
                          <a:spcPts val="0"/>
                        </a:spcAft>
                      </a:pPr>
                      <a:r>
                        <a:rPr lang="en-GB" sz="1050" b="0" baseline="0" dirty="0">
                          <a:effectLst/>
                          <a:latin typeface="Calibri" panose="020F0502020204030204" pitchFamily="34" charset="0"/>
                          <a:ea typeface="Calibri" panose="020F0502020204030204" pitchFamily="34" charset="0"/>
                          <a:cs typeface="Times New Roman" panose="02020603050405020304" pitchFamily="18" charset="0"/>
                        </a:rPr>
                        <a:t>Add marks to drawings.</a:t>
                      </a:r>
                      <a:endParaRPr lang="en-GB" sz="105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dirty="0">
                          <a:solidFill>
                            <a:schemeClr val="tx1"/>
                          </a:solidFill>
                          <a:latin typeface="+mn-lt"/>
                          <a:cs typeface="Amatic SC" panose="00000500000000000000" pitchFamily="2" charset="-79"/>
                        </a:rPr>
                        <a:t>Say some of the</a:t>
                      </a:r>
                      <a:r>
                        <a:rPr lang="en-US" sz="1050" b="0" baseline="0" dirty="0">
                          <a:solidFill>
                            <a:schemeClr val="tx1"/>
                          </a:solidFill>
                          <a:latin typeface="+mn-lt"/>
                          <a:cs typeface="Amatic SC" panose="00000500000000000000" pitchFamily="2" charset="-79"/>
                        </a:rPr>
                        <a:t> words in songs and rhymes.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Amatic SC" panose="00000500000000000000" pitchFamily="2" charset="-79"/>
                        </a:rPr>
                        <a:t>Ask questions about the stories being read and notice some print within the text.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Amatic SC" panose="00000500000000000000" pitchFamily="2" charset="-79"/>
                        </a:rPr>
                        <a:t>Develop play around favorite stories.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Amatic SC" panose="00000500000000000000" pitchFamily="2" charset="-79"/>
                        </a:rPr>
                        <a:t>Make marks to stand for their name.</a:t>
                      </a:r>
                      <a:endParaRPr lang="en-US" sz="105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50" dirty="0">
                          <a:solidFill>
                            <a:schemeClr val="tx1"/>
                          </a:solidFill>
                          <a:latin typeface="+mn-lt"/>
                          <a:cs typeface="Amatic SC" panose="00000500000000000000" pitchFamily="2" charset="-79"/>
                        </a:rPr>
                        <a:t>Independently</a:t>
                      </a:r>
                      <a:r>
                        <a:rPr lang="en-US" sz="1050" baseline="0" dirty="0">
                          <a:solidFill>
                            <a:schemeClr val="tx1"/>
                          </a:solidFill>
                          <a:latin typeface="+mn-lt"/>
                          <a:cs typeface="Amatic SC" panose="00000500000000000000" pitchFamily="2" charset="-79"/>
                        </a:rPr>
                        <a:t> sing a range of songs and rhymes.</a:t>
                      </a:r>
                    </a:p>
                    <a:p>
                      <a:pPr algn="ctr"/>
                      <a:r>
                        <a:rPr lang="en-US" sz="1050" dirty="0">
                          <a:solidFill>
                            <a:schemeClr val="tx1"/>
                          </a:solidFill>
                          <a:latin typeface="+mn-lt"/>
                          <a:cs typeface="Amatic SC" panose="00000500000000000000" pitchFamily="2" charset="-79"/>
                        </a:rPr>
                        <a:t>Understand</a:t>
                      </a:r>
                      <a:r>
                        <a:rPr lang="en-US" sz="1050" baseline="0" dirty="0">
                          <a:solidFill>
                            <a:schemeClr val="tx1"/>
                          </a:solidFill>
                          <a:latin typeface="+mn-lt"/>
                          <a:cs typeface="Amatic SC" panose="00000500000000000000" pitchFamily="2" charset="-79"/>
                        </a:rPr>
                        <a:t> the 5 key concepts of print.</a:t>
                      </a:r>
                    </a:p>
                    <a:p>
                      <a:pPr algn="ctr"/>
                      <a:r>
                        <a:rPr lang="en-US" sz="1050" baseline="0" dirty="0">
                          <a:solidFill>
                            <a:schemeClr val="tx1"/>
                          </a:solidFill>
                          <a:latin typeface="+mn-lt"/>
                          <a:cs typeface="Amatic SC" panose="00000500000000000000" pitchFamily="2" charset="-79"/>
                        </a:rPr>
                        <a:t>Engage in conversations about stories, learning new vocabulary.</a:t>
                      </a:r>
                    </a:p>
                    <a:p>
                      <a:pPr algn="ctr"/>
                      <a:r>
                        <a:rPr lang="en-US" sz="1050" baseline="0" dirty="0">
                          <a:solidFill>
                            <a:schemeClr val="tx1"/>
                          </a:solidFill>
                          <a:latin typeface="+mn-lt"/>
                          <a:cs typeface="Amatic SC" panose="00000500000000000000" pitchFamily="2" charset="-79"/>
                        </a:rPr>
                        <a:t>Use print and letter knowledge in early writing.</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050" dirty="0">
                          <a:solidFill>
                            <a:schemeClr val="tx1"/>
                          </a:solidFill>
                          <a:latin typeface="+mn-lt"/>
                          <a:cs typeface="Amatic SC" panose="00000500000000000000" pitchFamily="2" charset="-79"/>
                        </a:rPr>
                        <a:t>Independently sing a range of songs and rhymes.</a:t>
                      </a:r>
                    </a:p>
                    <a:p>
                      <a:pPr algn="ctr"/>
                      <a:r>
                        <a:rPr lang="en-GB" sz="1050" dirty="0">
                          <a:solidFill>
                            <a:schemeClr val="tx1"/>
                          </a:solidFill>
                          <a:latin typeface="+mn-lt"/>
                          <a:cs typeface="Amatic SC" panose="00000500000000000000" pitchFamily="2" charset="-79"/>
                        </a:rPr>
                        <a:t>Understand</a:t>
                      </a:r>
                      <a:r>
                        <a:rPr lang="en-GB" sz="1050" baseline="0" dirty="0">
                          <a:solidFill>
                            <a:schemeClr val="tx1"/>
                          </a:solidFill>
                          <a:latin typeface="+mn-lt"/>
                          <a:cs typeface="Amatic SC" panose="00000500000000000000" pitchFamily="2" charset="-79"/>
                        </a:rPr>
                        <a:t> the 5 key concepts of print.</a:t>
                      </a:r>
                    </a:p>
                    <a:p>
                      <a:pPr algn="ctr"/>
                      <a:r>
                        <a:rPr lang="en-GB" sz="1050" baseline="0" dirty="0">
                          <a:solidFill>
                            <a:schemeClr val="tx1"/>
                          </a:solidFill>
                          <a:latin typeface="+mn-lt"/>
                          <a:cs typeface="Amatic SC" panose="00000500000000000000" pitchFamily="2" charset="-79"/>
                        </a:rPr>
                        <a:t>Engage in conversations about stories, learning new vocabulary.</a:t>
                      </a:r>
                    </a:p>
                    <a:p>
                      <a:pPr algn="ctr"/>
                      <a:r>
                        <a:rPr lang="en-GB" sz="1050" baseline="0" dirty="0">
                          <a:solidFill>
                            <a:schemeClr val="tx1"/>
                          </a:solidFill>
                          <a:latin typeface="+mn-lt"/>
                          <a:cs typeface="Amatic SC" panose="00000500000000000000" pitchFamily="2" charset="-79"/>
                        </a:rPr>
                        <a:t>Begin to write some/all of their name.</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676152053"/>
                  </a:ext>
                </a:extLst>
              </a:tr>
              <a:tr h="165409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a:latin typeface="Amatic SC" panose="00000500000000000000" pitchFamily="2" charset="-79"/>
                          <a:cs typeface="Amatic SC" panose="00000500000000000000" pitchFamily="2" charset="-79"/>
                        </a:rPr>
                        <a:t>maths</a:t>
                      </a:r>
                    </a:p>
                    <a:p>
                      <a:pPr algn="ctr"/>
                      <a:endParaRPr lang="en-GB" sz="2000" b="1" dirty="0">
                        <a:solidFill>
                          <a:srgbClr val="0070C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b="0" dirty="0">
                          <a:solidFill>
                            <a:schemeClr val="tx1"/>
                          </a:solidFill>
                          <a:latin typeface="+mn-lt"/>
                          <a:cs typeface="Amatic SC" panose="00000500000000000000" pitchFamily="2" charset="-79"/>
                        </a:rPr>
                        <a:t>Take part in finger rhymes with numbers</a:t>
                      </a:r>
                    </a:p>
                    <a:p>
                      <a:pPr algn="ctr"/>
                      <a:endParaRPr lang="en-US" sz="1050" b="0" dirty="0">
                        <a:solidFill>
                          <a:schemeClr val="tx1"/>
                        </a:solidFill>
                        <a:latin typeface="+mn-lt"/>
                        <a:cs typeface="Amatic SC" panose="00000500000000000000" pitchFamily="2" charset="-79"/>
                      </a:endParaRPr>
                    </a:p>
                    <a:p>
                      <a:pPr algn="ctr"/>
                      <a:r>
                        <a:rPr lang="en-US" sz="1050" b="0" dirty="0">
                          <a:solidFill>
                            <a:schemeClr val="tx1"/>
                          </a:solidFill>
                          <a:latin typeface="+mn-lt"/>
                          <a:cs typeface="Amatic SC" panose="00000500000000000000" pitchFamily="2" charset="-79"/>
                        </a:rPr>
                        <a:t>Complete inset puzzles</a:t>
                      </a:r>
                    </a:p>
                    <a:p>
                      <a:pPr algn="ctr"/>
                      <a:endParaRPr lang="en-US" sz="1050" b="0" dirty="0">
                        <a:solidFill>
                          <a:schemeClr val="tx1"/>
                        </a:solidFill>
                        <a:latin typeface="+mn-lt"/>
                        <a:cs typeface="Amatic SC" panose="00000500000000000000" pitchFamily="2" charset="-79"/>
                      </a:endParaRPr>
                    </a:p>
                    <a:p>
                      <a:pPr algn="ctr"/>
                      <a:r>
                        <a:rPr lang="en-US" sz="1050" b="0" dirty="0">
                          <a:solidFill>
                            <a:schemeClr val="tx1"/>
                          </a:solidFill>
                          <a:latin typeface="+mn-lt"/>
                          <a:cs typeface="Amatic SC" panose="00000500000000000000" pitchFamily="2" charset="-79"/>
                        </a:rPr>
                        <a:t>Combine objects,</a:t>
                      </a:r>
                      <a:r>
                        <a:rPr lang="en-US" sz="1050" b="0" baseline="0" dirty="0">
                          <a:solidFill>
                            <a:schemeClr val="tx1"/>
                          </a:solidFill>
                          <a:latin typeface="+mn-lt"/>
                          <a:cs typeface="Amatic SC" panose="00000500000000000000" pitchFamily="2" charset="-79"/>
                        </a:rPr>
                        <a:t> stacking blocks/cups.</a:t>
                      </a:r>
                      <a:endParaRPr lang="en-US" sz="105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dirty="0">
                          <a:solidFill>
                            <a:schemeClr val="tx1"/>
                          </a:solidFill>
                          <a:latin typeface="+mn-lt"/>
                          <a:cs typeface="Amatic SC" panose="00000500000000000000" pitchFamily="2" charset="-79"/>
                        </a:rPr>
                        <a:t>Take part in finger rhymes with numbers</a:t>
                      </a:r>
                      <a:endParaRPr lang="en-US" sz="1050" b="0" u="none"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u="none" dirty="0">
                          <a:solidFill>
                            <a:schemeClr val="tx1"/>
                          </a:solidFill>
                          <a:latin typeface="+mn-lt"/>
                          <a:cs typeface="Amatic SC" panose="00000500000000000000" pitchFamily="2" charset="-79"/>
                        </a:rPr>
                        <a:t>Complete</a:t>
                      </a:r>
                      <a:r>
                        <a:rPr lang="en-US" sz="1050" b="0" u="none" baseline="0" dirty="0">
                          <a:solidFill>
                            <a:schemeClr val="tx1"/>
                          </a:solidFill>
                          <a:latin typeface="+mn-lt"/>
                          <a:cs typeface="Amatic SC" panose="00000500000000000000" pitchFamily="2" charset="-79"/>
                        </a:rPr>
                        <a:t> inset puzzles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0" u="none"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u="none" baseline="0" dirty="0">
                          <a:solidFill>
                            <a:schemeClr val="tx1"/>
                          </a:solidFill>
                          <a:latin typeface="+mn-lt"/>
                          <a:cs typeface="Amatic SC" panose="00000500000000000000" pitchFamily="2" charset="-79"/>
                        </a:rPr>
                        <a:t>React to change of amount – up to 3 items.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0" u="none"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u="none" baseline="0" dirty="0">
                          <a:solidFill>
                            <a:schemeClr val="tx1"/>
                          </a:solidFill>
                          <a:latin typeface="+mn-lt"/>
                          <a:cs typeface="Amatic SC" panose="00000500000000000000" pitchFamily="2" charset="-79"/>
                        </a:rPr>
                        <a:t>Build with a range of resources.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u="none" baseline="0" dirty="0">
                          <a:solidFill>
                            <a:schemeClr val="tx1"/>
                          </a:solidFill>
                          <a:latin typeface="+mn-lt"/>
                          <a:cs typeface="Amatic SC" panose="00000500000000000000" pitchFamily="2" charset="-79"/>
                        </a:rPr>
                        <a:t>To match objects that are the same </a:t>
                      </a:r>
                      <a:endParaRPr lang="en-US" sz="1050" b="0" u="none"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15000"/>
                        </a:lnSpc>
                        <a:spcAft>
                          <a:spcPts val="0"/>
                        </a:spcAft>
                      </a:pPr>
                      <a:r>
                        <a:rPr lang="en-GB" sz="1050" b="0" dirty="0">
                          <a:effectLst/>
                          <a:latin typeface="Calibri" panose="020F0502020204030204" pitchFamily="34" charset="0"/>
                          <a:ea typeface="Calibri" panose="020F0502020204030204" pitchFamily="34" charset="0"/>
                          <a:cs typeface="Times New Roman" panose="02020603050405020304" pitchFamily="18" charset="0"/>
                        </a:rPr>
                        <a:t>Count</a:t>
                      </a:r>
                      <a:r>
                        <a:rPr lang="en-GB" sz="1050" b="0" baseline="0" dirty="0">
                          <a:effectLst/>
                          <a:latin typeface="Calibri" panose="020F0502020204030204" pitchFamily="34" charset="0"/>
                          <a:ea typeface="Calibri" panose="020F0502020204030204" pitchFamily="34" charset="0"/>
                          <a:cs typeface="Times New Roman" panose="02020603050405020304" pitchFamily="18" charset="0"/>
                        </a:rPr>
                        <a:t> in everyday context</a:t>
                      </a:r>
                    </a:p>
                    <a:p>
                      <a:pPr algn="ctr">
                        <a:lnSpc>
                          <a:spcPct val="115000"/>
                        </a:lnSpc>
                        <a:spcAft>
                          <a:spcPts val="0"/>
                        </a:spcAft>
                      </a:pPr>
                      <a:r>
                        <a:rPr lang="en-GB" sz="1050" b="0" baseline="0" dirty="0">
                          <a:effectLst/>
                          <a:latin typeface="Calibri" panose="020F0502020204030204" pitchFamily="34" charset="0"/>
                          <a:ea typeface="Calibri" panose="020F0502020204030204" pitchFamily="34" charset="0"/>
                          <a:cs typeface="Times New Roman" panose="02020603050405020304" pitchFamily="18" charset="0"/>
                        </a:rPr>
                        <a:t>Compare amounts using vocabulary ‘lots, more or same’.</a:t>
                      </a:r>
                    </a:p>
                    <a:p>
                      <a:pPr algn="ctr">
                        <a:lnSpc>
                          <a:spcPct val="115000"/>
                        </a:lnSpc>
                        <a:spcAft>
                          <a:spcPts val="0"/>
                        </a:spcAft>
                      </a:pPr>
                      <a:r>
                        <a:rPr lang="en-GB" sz="1050" b="0" baseline="0" dirty="0">
                          <a:effectLst/>
                          <a:latin typeface="Calibri" panose="020F0502020204030204" pitchFamily="34" charset="0"/>
                          <a:ea typeface="Calibri" panose="020F0502020204030204" pitchFamily="34" charset="0"/>
                          <a:cs typeface="Times New Roman" panose="02020603050405020304" pitchFamily="18" charset="0"/>
                        </a:rPr>
                        <a:t>Compare size and weight, using gestures and language.</a:t>
                      </a:r>
                    </a:p>
                    <a:p>
                      <a:pPr algn="ctr">
                        <a:lnSpc>
                          <a:spcPct val="115000"/>
                        </a:lnSpc>
                        <a:spcAft>
                          <a:spcPts val="0"/>
                        </a:spcAft>
                      </a:pPr>
                      <a:r>
                        <a:rPr lang="en-GB" sz="1050" b="0" baseline="0" dirty="0">
                          <a:effectLst/>
                          <a:latin typeface="Calibri" panose="020F0502020204030204" pitchFamily="34" charset="0"/>
                          <a:ea typeface="Calibri" panose="020F0502020204030204" pitchFamily="34" charset="0"/>
                          <a:cs typeface="Times New Roman" panose="02020603050405020304" pitchFamily="18" charset="0"/>
                        </a:rPr>
                        <a:t>Sorting objects by colour, shape and size </a:t>
                      </a:r>
                      <a:endParaRPr lang="en-GB" sz="105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0" dirty="0">
                          <a:effectLst/>
                          <a:latin typeface="Calibri" panose="020F0502020204030204" pitchFamily="34" charset="0"/>
                          <a:ea typeface="Calibri" panose="020F0502020204030204" pitchFamily="34" charset="0"/>
                          <a:cs typeface="Times New Roman" panose="02020603050405020304" pitchFamily="18" charset="0"/>
                        </a:rPr>
                        <a:t>Count</a:t>
                      </a:r>
                      <a:r>
                        <a:rPr lang="en-GB" sz="1050" b="0" baseline="0" dirty="0">
                          <a:effectLst/>
                          <a:latin typeface="Calibri" panose="020F0502020204030204" pitchFamily="34" charset="0"/>
                          <a:ea typeface="Calibri" panose="020F0502020204030204" pitchFamily="34" charset="0"/>
                          <a:cs typeface="Times New Roman" panose="02020603050405020304" pitchFamily="18" charset="0"/>
                        </a:rPr>
                        <a:t> in everyday context</a:t>
                      </a:r>
                      <a:endParaRPr lang="en-US" sz="1050" b="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dirty="0">
                          <a:solidFill>
                            <a:schemeClr val="tx1"/>
                          </a:solidFill>
                          <a:latin typeface="+mn-lt"/>
                          <a:cs typeface="Amatic SC" panose="00000500000000000000" pitchFamily="2" charset="-79"/>
                        </a:rPr>
                        <a:t>Notice and arrange things in patterns.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dirty="0">
                          <a:solidFill>
                            <a:schemeClr val="tx1"/>
                          </a:solidFill>
                          <a:latin typeface="+mn-lt"/>
                          <a:cs typeface="Amatic SC" panose="00000500000000000000" pitchFamily="2" charset="-79"/>
                        </a:rPr>
                        <a:t>To use informal</a:t>
                      </a:r>
                      <a:r>
                        <a:rPr lang="en-US" sz="1050" b="0" baseline="0" dirty="0">
                          <a:solidFill>
                            <a:schemeClr val="tx1"/>
                          </a:solidFill>
                          <a:latin typeface="+mn-lt"/>
                          <a:cs typeface="Amatic SC" panose="00000500000000000000" pitchFamily="2" charset="-79"/>
                        </a:rPr>
                        <a:t> mathematical language ‘pointy, spotty </a:t>
                      </a:r>
                      <a:r>
                        <a:rPr lang="en-US" sz="1050" b="0" baseline="0" dirty="0" err="1">
                          <a:solidFill>
                            <a:schemeClr val="tx1"/>
                          </a:solidFill>
                          <a:latin typeface="+mn-lt"/>
                          <a:cs typeface="Amatic SC" panose="00000500000000000000" pitchFamily="2" charset="-79"/>
                        </a:rPr>
                        <a:t>etc</a:t>
                      </a:r>
                      <a:r>
                        <a:rPr lang="en-US" sz="1050" b="0" baseline="0" dirty="0">
                          <a:solidFill>
                            <a:schemeClr val="tx1"/>
                          </a:solidFill>
                          <a:latin typeface="+mn-lt"/>
                          <a:cs typeface="Amatic SC" panose="00000500000000000000" pitchFamily="2" charset="-79"/>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Amatic SC" panose="00000500000000000000" pitchFamily="2" charset="-79"/>
                        </a:rPr>
                        <a:t>Exploring , describing quantities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Amatic SC" panose="00000500000000000000" pitchFamily="2" charset="-79"/>
                        </a:rPr>
                        <a:t>More, less . </a:t>
                      </a:r>
                      <a:endParaRPr lang="en-US" sz="105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50" dirty="0">
                          <a:solidFill>
                            <a:schemeClr val="tx1"/>
                          </a:solidFill>
                          <a:latin typeface="+mn-lt"/>
                          <a:cs typeface="Amatic SC" panose="00000500000000000000" pitchFamily="2" charset="-79"/>
                        </a:rPr>
                        <a:t>Recite numbers past 5</a:t>
                      </a:r>
                    </a:p>
                    <a:p>
                      <a:pPr algn="ctr"/>
                      <a:r>
                        <a:rPr lang="en-US" sz="1050" dirty="0">
                          <a:solidFill>
                            <a:schemeClr val="tx1"/>
                          </a:solidFill>
                          <a:latin typeface="+mn-lt"/>
                          <a:cs typeface="Amatic SC" panose="00000500000000000000" pitchFamily="2" charset="-79"/>
                        </a:rPr>
                        <a:t>Show finger numbers to 5.</a:t>
                      </a:r>
                    </a:p>
                    <a:p>
                      <a:pPr algn="ctr"/>
                      <a:r>
                        <a:rPr lang="en-US" sz="1050" dirty="0" err="1">
                          <a:solidFill>
                            <a:schemeClr val="tx1"/>
                          </a:solidFill>
                          <a:latin typeface="+mn-lt"/>
                          <a:cs typeface="Amatic SC" panose="00000500000000000000" pitchFamily="2" charset="-79"/>
                        </a:rPr>
                        <a:t>Subitise</a:t>
                      </a:r>
                      <a:r>
                        <a:rPr lang="en-US" sz="1050" dirty="0">
                          <a:solidFill>
                            <a:schemeClr val="tx1"/>
                          </a:solidFill>
                          <a:latin typeface="+mn-lt"/>
                          <a:cs typeface="Amatic SC" panose="00000500000000000000" pitchFamily="2" charset="-79"/>
                        </a:rPr>
                        <a:t> up to 3 objects.</a:t>
                      </a:r>
                    </a:p>
                    <a:p>
                      <a:pPr algn="ctr"/>
                      <a:r>
                        <a:rPr lang="en-US" sz="1050" dirty="0">
                          <a:solidFill>
                            <a:schemeClr val="tx1"/>
                          </a:solidFill>
                          <a:latin typeface="+mn-lt"/>
                          <a:cs typeface="Amatic SC" panose="00000500000000000000" pitchFamily="2" charset="-79"/>
                        </a:rPr>
                        <a:t>Experiment</a:t>
                      </a:r>
                      <a:r>
                        <a:rPr lang="en-US" sz="1050" baseline="0" dirty="0">
                          <a:solidFill>
                            <a:schemeClr val="tx1"/>
                          </a:solidFill>
                          <a:latin typeface="+mn-lt"/>
                          <a:cs typeface="Amatic SC" panose="00000500000000000000" pitchFamily="2" charset="-79"/>
                        </a:rPr>
                        <a:t> with mathematical symbols and marks</a:t>
                      </a:r>
                    </a:p>
                    <a:p>
                      <a:pPr algn="ctr"/>
                      <a:r>
                        <a:rPr lang="en-US" sz="1050" baseline="0" dirty="0">
                          <a:solidFill>
                            <a:schemeClr val="tx1"/>
                          </a:solidFill>
                          <a:latin typeface="+mn-lt"/>
                          <a:cs typeface="Amatic SC" panose="00000500000000000000" pitchFamily="2" charset="-79"/>
                        </a:rPr>
                        <a:t>Use language ‘more than/fewer than’</a:t>
                      </a:r>
                    </a:p>
                    <a:p>
                      <a:pPr algn="ctr"/>
                      <a:r>
                        <a:rPr lang="en-US" sz="1050" baseline="0" dirty="0">
                          <a:solidFill>
                            <a:schemeClr val="tx1"/>
                          </a:solidFill>
                          <a:latin typeface="+mn-lt"/>
                          <a:cs typeface="Amatic SC" panose="00000500000000000000" pitchFamily="2" charset="-79"/>
                        </a:rPr>
                        <a:t>Explore 2D and 3D shapes</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050" dirty="0">
                          <a:solidFill>
                            <a:schemeClr val="tx1"/>
                          </a:solidFill>
                          <a:latin typeface="+mn-lt"/>
                          <a:cs typeface="Amatic SC" panose="00000500000000000000" pitchFamily="2" charset="-79"/>
                        </a:rPr>
                        <a:t>Say</a:t>
                      </a:r>
                      <a:r>
                        <a:rPr lang="en-GB" sz="1050" baseline="0" dirty="0">
                          <a:solidFill>
                            <a:schemeClr val="tx1"/>
                          </a:solidFill>
                          <a:latin typeface="+mn-lt"/>
                          <a:cs typeface="Amatic SC" panose="00000500000000000000" pitchFamily="2" charset="-79"/>
                        </a:rPr>
                        <a:t> one number for each item in order, 1,2,3,4,5 linking numerals to amounts.</a:t>
                      </a: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Solve real</a:t>
                      </a:r>
                      <a:r>
                        <a:rPr lang="en-GB" sz="1050" baseline="0" dirty="0">
                          <a:solidFill>
                            <a:schemeClr val="tx1"/>
                          </a:solidFill>
                          <a:latin typeface="+mn-lt"/>
                          <a:cs typeface="Amatic SC" panose="00000500000000000000" pitchFamily="2" charset="-79"/>
                        </a:rPr>
                        <a:t> world mathematical problems.</a:t>
                      </a:r>
                    </a:p>
                    <a:p>
                      <a:pPr algn="ctr"/>
                      <a:r>
                        <a:rPr lang="en-GB" sz="1050" baseline="0" dirty="0">
                          <a:solidFill>
                            <a:schemeClr val="tx1"/>
                          </a:solidFill>
                          <a:latin typeface="+mn-lt"/>
                          <a:cs typeface="Amatic SC" panose="00000500000000000000" pitchFamily="2" charset="-79"/>
                        </a:rPr>
                        <a:t>Combine shapes to make new ones</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713600053"/>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769568772"/>
              </p:ext>
            </p:extLst>
          </p:nvPr>
        </p:nvGraphicFramePr>
        <p:xfrm>
          <a:off x="122208" y="181901"/>
          <a:ext cx="11925018" cy="1712735"/>
        </p:xfrm>
        <a:graphic>
          <a:graphicData uri="http://schemas.openxmlformats.org/drawingml/2006/table">
            <a:tbl>
              <a:tblPr firstRow="1" bandRow="1">
                <a:tableStyleId>{5C22544A-7EE6-4342-B048-85BDC9FD1C3A}</a:tableStyleId>
              </a:tblPr>
              <a:tblGrid>
                <a:gridCol w="1550363">
                  <a:extLst>
                    <a:ext uri="{9D8B030D-6E8A-4147-A177-3AD203B41FA5}">
                      <a16:colId xmlns:a16="http://schemas.microsoft.com/office/drawing/2014/main" val="3128657176"/>
                    </a:ext>
                  </a:extLst>
                </a:gridCol>
                <a:gridCol w="1833069">
                  <a:extLst>
                    <a:ext uri="{9D8B030D-6E8A-4147-A177-3AD203B41FA5}">
                      <a16:colId xmlns:a16="http://schemas.microsoft.com/office/drawing/2014/main" val="3764307456"/>
                    </a:ext>
                  </a:extLst>
                </a:gridCol>
                <a:gridCol w="2002728">
                  <a:extLst>
                    <a:ext uri="{9D8B030D-6E8A-4147-A177-3AD203B41FA5}">
                      <a16:colId xmlns:a16="http://schemas.microsoft.com/office/drawing/2014/main" val="2721292016"/>
                    </a:ext>
                  </a:extLst>
                </a:gridCol>
                <a:gridCol w="1555852">
                  <a:extLst>
                    <a:ext uri="{9D8B030D-6E8A-4147-A177-3AD203B41FA5}">
                      <a16:colId xmlns:a16="http://schemas.microsoft.com/office/drawing/2014/main" val="79232352"/>
                    </a:ext>
                  </a:extLst>
                </a:gridCol>
                <a:gridCol w="1660124">
                  <a:extLst>
                    <a:ext uri="{9D8B030D-6E8A-4147-A177-3AD203B41FA5}">
                      <a16:colId xmlns:a16="http://schemas.microsoft.com/office/drawing/2014/main" val="1828890933"/>
                    </a:ext>
                  </a:extLst>
                </a:gridCol>
                <a:gridCol w="1651247">
                  <a:extLst>
                    <a:ext uri="{9D8B030D-6E8A-4147-A177-3AD203B41FA5}">
                      <a16:colId xmlns:a16="http://schemas.microsoft.com/office/drawing/2014/main" val="364326749"/>
                    </a:ext>
                  </a:extLst>
                </a:gridCol>
                <a:gridCol w="1671635">
                  <a:extLst>
                    <a:ext uri="{9D8B030D-6E8A-4147-A177-3AD203B41FA5}">
                      <a16:colId xmlns:a16="http://schemas.microsoft.com/office/drawing/2014/main" val="2158750908"/>
                    </a:ext>
                  </a:extLst>
                </a:gridCol>
              </a:tblGrid>
              <a:tr h="1712735">
                <a:tc>
                  <a:txBody>
                    <a:bodyPr/>
                    <a:lstStyle/>
                    <a:p>
                      <a:pPr algn="ctr"/>
                      <a:r>
                        <a:rPr lang="en-US" sz="2000" b="1" dirty="0">
                          <a:latin typeface="Amatic SC" panose="00000500000000000000" pitchFamily="2" charset="-79"/>
                          <a:cs typeface="Amatic SC" panose="00000500000000000000" pitchFamily="2" charset="-79"/>
                        </a:rPr>
                        <a:t>‘Wow’ moments / </a:t>
                      </a:r>
                      <a:r>
                        <a:rPr lang="en-US" sz="2000" b="1" dirty="0">
                          <a:solidFill>
                            <a:srgbClr val="0070C0"/>
                          </a:solidFill>
                          <a:latin typeface="Amatic SC" panose="00000500000000000000" pitchFamily="2" charset="-79"/>
                          <a:cs typeface="Amatic SC" panose="00000500000000000000" pitchFamily="2" charset="-79"/>
                        </a:rPr>
                        <a:t>Enrichment </a:t>
                      </a:r>
                      <a:endParaRPr lang="en-GB" sz="2000" b="1" dirty="0">
                        <a:solidFill>
                          <a:srgbClr val="0070C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dirty="0">
                          <a:solidFill>
                            <a:schemeClr val="tx1"/>
                          </a:solidFill>
                          <a:latin typeface="+mn-lt"/>
                          <a:cs typeface="Amatic SC" panose="00000500000000000000" pitchFamily="2" charset="-79"/>
                        </a:rPr>
                        <a:t>We Feel Positive month – planting bulbs</a:t>
                      </a:r>
                    </a:p>
                    <a:p>
                      <a:pPr algn="ctr"/>
                      <a:endParaRPr lang="en-US" sz="1050" dirty="0">
                        <a:solidFill>
                          <a:schemeClr val="tx1"/>
                        </a:solidFill>
                        <a:latin typeface="+mn-lt"/>
                        <a:cs typeface="Amatic SC" panose="00000500000000000000" pitchFamily="2" charset="-79"/>
                      </a:endParaRPr>
                    </a:p>
                    <a:p>
                      <a:pPr algn="ctr"/>
                      <a:endParaRPr lang="en-GB" sz="1050" kern="1200" dirty="0">
                        <a:solidFill>
                          <a:schemeClr val="dk1"/>
                        </a:solidFill>
                        <a:effectLst/>
                        <a:latin typeface="+mn-lt"/>
                        <a:ea typeface="+mn-ea"/>
                        <a:cs typeface="+mn-cs"/>
                      </a:endParaRPr>
                    </a:p>
                    <a:p>
                      <a:pPr algn="ctr"/>
                      <a:r>
                        <a:rPr lang="en-US" sz="1050" dirty="0">
                          <a:solidFill>
                            <a:schemeClr val="tx1"/>
                          </a:solidFill>
                          <a:latin typeface="+mn-lt"/>
                          <a:cs typeface="Amatic SC" panose="00000500000000000000" pitchFamily="2" charset="-79"/>
                        </a:rPr>
                        <a:t>Space Week</a:t>
                      </a:r>
                      <a:endParaRPr lang="en-US" sz="1050" b="1"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Christmas Time  / Performing</a:t>
                      </a:r>
                      <a:r>
                        <a:rPr lang="en-US" sz="1050" baseline="0" dirty="0">
                          <a:solidFill>
                            <a:schemeClr val="tx1"/>
                          </a:solidFill>
                          <a:latin typeface="+mn-lt"/>
                          <a:cs typeface="Amatic SC" panose="00000500000000000000" pitchFamily="2" charset="-79"/>
                        </a:rPr>
                        <a:t> Christmas songs</a:t>
                      </a:r>
                      <a:r>
                        <a:rPr lang="en-US" sz="1050" dirty="0">
                          <a:solidFill>
                            <a:schemeClr val="tx1"/>
                          </a:solidFill>
                          <a:latin typeface="+mn-lt"/>
                          <a:cs typeface="Amatic SC" panose="00000500000000000000" pitchFamily="2" charset="-79"/>
                        </a:rPr>
                        <a:t>/Santa</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kern="1200" dirty="0">
                          <a:solidFill>
                            <a:schemeClr val="dk1"/>
                          </a:solidFill>
                          <a:effectLst/>
                          <a:latin typeface="+mn-lt"/>
                          <a:ea typeface="+mn-ea"/>
                          <a:cs typeface="+mn-cs"/>
                        </a:rPr>
                        <a:t>Diwali</a:t>
                      </a:r>
                      <a:endParaRPr lang="en-GB" sz="1050" kern="1200" baseline="0" dirty="0">
                        <a:solidFill>
                          <a:schemeClr val="dk1"/>
                        </a:solidFill>
                        <a:effectLst/>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kern="1200" baseline="0" dirty="0">
                        <a:solidFill>
                          <a:schemeClr val="dk1"/>
                        </a:solidFill>
                        <a:effectLst/>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kern="1200" baseline="0" dirty="0">
                          <a:solidFill>
                            <a:schemeClr val="dk1"/>
                          </a:solidFill>
                          <a:effectLst/>
                          <a:latin typeface="+mn-lt"/>
                          <a:ea typeface="+mn-ea"/>
                          <a:cs typeface="+mn-cs"/>
                        </a:rPr>
                        <a:t>Children In Need – Dress Up</a:t>
                      </a:r>
                      <a:endParaRPr lang="en-GB" sz="1050" kern="1200" dirty="0">
                        <a:solidFill>
                          <a:schemeClr val="dk1"/>
                        </a:solidFill>
                        <a:effectLst/>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u="none"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u="none" dirty="0">
                          <a:solidFill>
                            <a:schemeClr val="tx1"/>
                          </a:solidFill>
                          <a:latin typeface="+mn-lt"/>
                          <a:cs typeface="Amatic SC" panose="00000500000000000000" pitchFamily="2" charset="-79"/>
                        </a:rPr>
                        <a:t>National Nursery Rhyme Week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15000"/>
                        </a:lnSpc>
                        <a:spcAft>
                          <a:spcPts val="0"/>
                        </a:spcAft>
                      </a:pP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5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CTPS Artist Day </a:t>
                      </a:r>
                    </a:p>
                    <a:p>
                      <a:pPr algn="ctr">
                        <a:lnSpc>
                          <a:spcPct val="115000"/>
                        </a:lnSpc>
                        <a:spcAft>
                          <a:spcPts val="0"/>
                        </a:spcAft>
                      </a:pPr>
                      <a:endParaRPr lang="en-GB" sz="105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50" baseline="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Chinese New Year </a:t>
                      </a:r>
                    </a:p>
                    <a:p>
                      <a:pPr algn="ctr">
                        <a:lnSpc>
                          <a:spcPct val="115000"/>
                        </a:lnSpc>
                        <a:spcAft>
                          <a:spcPts val="0"/>
                        </a:spcAft>
                      </a:pPr>
                      <a:r>
                        <a:rPr lang="en-GB" sz="1050" baseline="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Recycling  </a:t>
                      </a:r>
                    </a:p>
                    <a:p>
                      <a:pPr algn="ctr">
                        <a:lnSpc>
                          <a:spcPct val="115000"/>
                        </a:lnSpc>
                        <a:spcAft>
                          <a:spcPts val="0"/>
                        </a:spcAft>
                      </a:pPr>
                      <a:endParaRPr lang="en-GB" sz="105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Living</a:t>
                      </a:r>
                      <a:r>
                        <a:rPr lang="en-US" sz="1050" baseline="0" dirty="0">
                          <a:solidFill>
                            <a:schemeClr val="tx1"/>
                          </a:solidFill>
                          <a:latin typeface="+mn-lt"/>
                          <a:cs typeface="Amatic SC" panose="00000500000000000000" pitchFamily="2" charset="-79"/>
                        </a:rPr>
                        <a:t> eggs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Pancake Tuesday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World Book Day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British Science week activities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Easter </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50" dirty="0">
                          <a:solidFill>
                            <a:schemeClr val="tx1"/>
                          </a:solidFill>
                          <a:latin typeface="+mn-lt"/>
                          <a:cs typeface="Amatic SC" panose="00000500000000000000" pitchFamily="2" charset="-79"/>
                        </a:rPr>
                        <a:t>  </a:t>
                      </a:r>
                    </a:p>
                    <a:p>
                      <a:pPr algn="ctr"/>
                      <a:r>
                        <a:rPr lang="en-US" sz="1050" dirty="0">
                          <a:solidFill>
                            <a:schemeClr val="tx1"/>
                          </a:solidFill>
                          <a:latin typeface="+mn-lt"/>
                          <a:cs typeface="Amatic SC" panose="00000500000000000000" pitchFamily="2" charset="-79"/>
                        </a:rPr>
                        <a:t>CTPS</a:t>
                      </a:r>
                      <a:r>
                        <a:rPr lang="en-US" sz="1050" baseline="0" dirty="0">
                          <a:solidFill>
                            <a:schemeClr val="tx1"/>
                          </a:solidFill>
                          <a:latin typeface="+mn-lt"/>
                          <a:cs typeface="Amatic SC" panose="00000500000000000000" pitchFamily="2" charset="-79"/>
                        </a:rPr>
                        <a:t> – History week</a:t>
                      </a:r>
                    </a:p>
                    <a:p>
                      <a:pPr algn="ctr"/>
                      <a:endParaRPr lang="en-US" sz="1050" baseline="0" dirty="0">
                        <a:solidFill>
                          <a:schemeClr val="tx1"/>
                        </a:solidFill>
                        <a:latin typeface="+mn-lt"/>
                        <a:cs typeface="Amatic SC" panose="00000500000000000000" pitchFamily="2" charset="-79"/>
                      </a:endParaRPr>
                    </a:p>
                    <a:p>
                      <a:pPr algn="ctr"/>
                      <a:endParaRPr lang="en-US" sz="1050" baseline="0" dirty="0">
                        <a:solidFill>
                          <a:schemeClr val="tx1"/>
                        </a:solidFill>
                        <a:latin typeface="+mn-lt"/>
                        <a:cs typeface="Amatic SC" panose="00000500000000000000" pitchFamily="2" charset="-79"/>
                      </a:endParaRPr>
                    </a:p>
                    <a:p>
                      <a:pPr algn="ctr"/>
                      <a:endParaRPr lang="en-US" sz="1050" baseline="0" dirty="0">
                        <a:solidFill>
                          <a:schemeClr val="tx1"/>
                        </a:solidFill>
                        <a:latin typeface="+mn-lt"/>
                        <a:cs typeface="Amatic SC" panose="00000500000000000000" pitchFamily="2" charset="-79"/>
                      </a:endParaRPr>
                    </a:p>
                    <a:p>
                      <a:pPr algn="ctr"/>
                      <a:r>
                        <a:rPr lang="en-US" sz="1050" baseline="0" dirty="0">
                          <a:solidFill>
                            <a:schemeClr val="tx1"/>
                          </a:solidFill>
                          <a:latin typeface="+mn-lt"/>
                          <a:cs typeface="Amatic SC" panose="00000500000000000000" pitchFamily="2" charset="-79"/>
                        </a:rPr>
                        <a:t>Deaf Awareness Day </a:t>
                      </a:r>
                    </a:p>
                    <a:p>
                      <a:pPr algn="ctr"/>
                      <a:endParaRPr lang="en-US" sz="1050" baseline="0" dirty="0">
                        <a:solidFill>
                          <a:schemeClr val="tx1"/>
                        </a:solidFill>
                        <a:latin typeface="+mn-lt"/>
                        <a:cs typeface="Amatic SC" panose="00000500000000000000" pitchFamily="2" charset="-79"/>
                      </a:endParaRPr>
                    </a:p>
                    <a:p>
                      <a:pPr algn="ctr"/>
                      <a:r>
                        <a:rPr lang="en-US" sz="1050" baseline="0" dirty="0">
                          <a:solidFill>
                            <a:schemeClr val="tx1"/>
                          </a:solidFill>
                          <a:latin typeface="+mn-lt"/>
                          <a:cs typeface="Amatic SC" panose="00000500000000000000" pitchFamily="2" charset="-79"/>
                        </a:rPr>
                        <a:t>Mental Health Awareness Week </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endParaRPr lang="en-GB"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CTPS – Book week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744347322"/>
                  </a:ext>
                </a:extLst>
              </a:tr>
            </a:tbl>
          </a:graphicData>
        </a:graphic>
      </p:graphicFrame>
    </p:spTree>
    <p:extLst>
      <p:ext uri="{BB962C8B-B14F-4D97-AF65-F5344CB8AC3E}">
        <p14:creationId xmlns:p14="http://schemas.microsoft.com/office/powerpoint/2010/main" val="30058839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Nursery Long Term Plan </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082738634"/>
              </p:ext>
            </p:extLst>
          </p:nvPr>
        </p:nvGraphicFramePr>
        <p:xfrm>
          <a:off x="171904" y="512838"/>
          <a:ext cx="11848192" cy="7433264"/>
        </p:xfrm>
        <a:graphic>
          <a:graphicData uri="http://schemas.openxmlformats.org/drawingml/2006/table">
            <a:tbl>
              <a:tblPr firstRow="1" bandRow="1">
                <a:tableStyleId>{5C22544A-7EE6-4342-B048-85BDC9FD1C3A}</a:tableStyleId>
              </a:tblPr>
              <a:tblGrid>
                <a:gridCol w="1692599">
                  <a:extLst>
                    <a:ext uri="{9D8B030D-6E8A-4147-A177-3AD203B41FA5}">
                      <a16:colId xmlns:a16="http://schemas.microsoft.com/office/drawing/2014/main" val="385991600"/>
                    </a:ext>
                  </a:extLst>
                </a:gridCol>
                <a:gridCol w="1696382">
                  <a:extLst>
                    <a:ext uri="{9D8B030D-6E8A-4147-A177-3AD203B41FA5}">
                      <a16:colId xmlns:a16="http://schemas.microsoft.com/office/drawing/2014/main" val="2865123548"/>
                    </a:ext>
                  </a:extLst>
                </a:gridCol>
                <a:gridCol w="1701013">
                  <a:extLst>
                    <a:ext uri="{9D8B030D-6E8A-4147-A177-3AD203B41FA5}">
                      <a16:colId xmlns:a16="http://schemas.microsoft.com/office/drawing/2014/main" val="872926247"/>
                    </a:ext>
                  </a:extLst>
                </a:gridCol>
                <a:gridCol w="1690837">
                  <a:extLst>
                    <a:ext uri="{9D8B030D-6E8A-4147-A177-3AD203B41FA5}">
                      <a16:colId xmlns:a16="http://schemas.microsoft.com/office/drawing/2014/main" val="1315738151"/>
                    </a:ext>
                  </a:extLst>
                </a:gridCol>
                <a:gridCol w="1621922">
                  <a:extLst>
                    <a:ext uri="{9D8B030D-6E8A-4147-A177-3AD203B41FA5}">
                      <a16:colId xmlns:a16="http://schemas.microsoft.com/office/drawing/2014/main" val="2709165749"/>
                    </a:ext>
                  </a:extLst>
                </a:gridCol>
                <a:gridCol w="1600701">
                  <a:extLst>
                    <a:ext uri="{9D8B030D-6E8A-4147-A177-3AD203B41FA5}">
                      <a16:colId xmlns:a16="http://schemas.microsoft.com/office/drawing/2014/main" val="2335150482"/>
                    </a:ext>
                  </a:extLst>
                </a:gridCol>
                <a:gridCol w="1844738">
                  <a:extLst>
                    <a:ext uri="{9D8B030D-6E8A-4147-A177-3AD203B41FA5}">
                      <a16:colId xmlns:a16="http://schemas.microsoft.com/office/drawing/2014/main" val="4046203905"/>
                    </a:ext>
                  </a:extLst>
                </a:gridCol>
              </a:tblGrid>
              <a:tr h="697184">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Autumn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59782">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Myself/my</a:t>
                      </a:r>
                      <a:r>
                        <a:rPr lang="en-US" sz="2000" baseline="0" dirty="0">
                          <a:latin typeface="Amatic SC" panose="00000500000000000000" pitchFamily="2" charset="-79"/>
                          <a:cs typeface="Amatic SC" panose="00000500000000000000" pitchFamily="2" charset="-79"/>
                        </a:rPr>
                        <a:t> family </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There is something special going on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People who help us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The great outdoors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THE ANIMAL WORLD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SUMMER FUN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923927">
                <a:tc>
                  <a:txBody>
                    <a:bodyPr/>
                    <a:lstStyle/>
                    <a:p>
                      <a:pPr algn="ctr"/>
                      <a:r>
                        <a:rPr lang="en-GB" sz="2400" b="1" dirty="0">
                          <a:latin typeface="Amatic SC" panose="00000500000000000000" pitchFamily="2" charset="-79"/>
                          <a:cs typeface="Amatic SC" panose="00000500000000000000" pitchFamily="2" charset="-79"/>
                        </a:rPr>
                        <a:t>Personal,</a:t>
                      </a:r>
                      <a:r>
                        <a:rPr lang="en-GB" sz="2400" b="1" baseline="0" dirty="0">
                          <a:latin typeface="Amatic SC" panose="00000500000000000000" pitchFamily="2" charset="-79"/>
                          <a:cs typeface="Amatic SC" panose="00000500000000000000" pitchFamily="2" charset="-79"/>
                        </a:rPr>
                        <a:t> social, emotional development</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dirty="0">
                          <a:solidFill>
                            <a:schemeClr val="tx1"/>
                          </a:solidFill>
                          <a:latin typeface="+mn-lt"/>
                          <a:cs typeface="Amatic SC" panose="00000500000000000000" pitchFamily="2" charset="-79"/>
                        </a:rPr>
                        <a:t>Begin</a:t>
                      </a:r>
                      <a:r>
                        <a:rPr lang="en-US" sz="1050" baseline="0" dirty="0">
                          <a:solidFill>
                            <a:schemeClr val="tx1"/>
                          </a:solidFill>
                          <a:latin typeface="+mn-lt"/>
                          <a:cs typeface="Amatic SC" panose="00000500000000000000" pitchFamily="2" charset="-79"/>
                        </a:rPr>
                        <a:t> to show effortful control ( turn taking) </a:t>
                      </a:r>
                    </a:p>
                    <a:p>
                      <a:pPr algn="ctr"/>
                      <a:endParaRPr lang="en-US" sz="1050" dirty="0">
                        <a:solidFill>
                          <a:schemeClr val="tx1"/>
                        </a:solidFill>
                        <a:latin typeface="+mn-lt"/>
                        <a:cs typeface="Amatic SC" panose="00000500000000000000" pitchFamily="2" charset="-79"/>
                      </a:endParaRPr>
                    </a:p>
                    <a:p>
                      <a:pPr algn="ctr"/>
                      <a:r>
                        <a:rPr lang="en-US" sz="1050" dirty="0">
                          <a:solidFill>
                            <a:schemeClr val="tx1"/>
                          </a:solidFill>
                          <a:latin typeface="+mn-lt"/>
                          <a:cs typeface="Amatic SC" panose="00000500000000000000" pitchFamily="2" charset="-79"/>
                        </a:rPr>
                        <a:t>Manage Transitions</a:t>
                      </a:r>
                      <a:r>
                        <a:rPr lang="en-US" sz="1050" baseline="0" dirty="0">
                          <a:solidFill>
                            <a:schemeClr val="tx1"/>
                          </a:solidFill>
                          <a:latin typeface="+mn-lt"/>
                          <a:cs typeface="Amatic SC" panose="00000500000000000000" pitchFamily="2" charset="-79"/>
                        </a:rPr>
                        <a:t> </a:t>
                      </a:r>
                    </a:p>
                    <a:p>
                      <a:pPr algn="ctr"/>
                      <a:r>
                        <a:rPr lang="en-US" sz="1050" baseline="0" dirty="0">
                          <a:solidFill>
                            <a:schemeClr val="tx1"/>
                          </a:solidFill>
                          <a:latin typeface="+mn-lt"/>
                          <a:cs typeface="Amatic SC" panose="00000500000000000000" pitchFamily="2" charset="-79"/>
                        </a:rPr>
                        <a:t>( Parent to key person ) </a:t>
                      </a:r>
                    </a:p>
                    <a:p>
                      <a:pPr algn="ctr"/>
                      <a:endParaRPr lang="en-US" sz="1050" baseline="0" dirty="0">
                        <a:solidFill>
                          <a:schemeClr val="tx1"/>
                        </a:solidFill>
                        <a:latin typeface="+mn-lt"/>
                        <a:cs typeface="Amatic SC" panose="00000500000000000000" pitchFamily="2" charset="-79"/>
                      </a:endParaRPr>
                    </a:p>
                    <a:p>
                      <a:pPr algn="ctr"/>
                      <a:r>
                        <a:rPr lang="en-US" sz="1050" baseline="0" dirty="0">
                          <a:solidFill>
                            <a:schemeClr val="tx1"/>
                          </a:solidFill>
                          <a:latin typeface="+mn-lt"/>
                          <a:cs typeface="Amatic SC" panose="00000500000000000000" pitchFamily="2" charset="-79"/>
                        </a:rPr>
                        <a:t>Developing friendships</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050" dirty="0">
                          <a:solidFill>
                            <a:schemeClr val="tx1"/>
                          </a:solidFill>
                          <a:latin typeface="+mn-lt"/>
                          <a:cs typeface="Amatic SC" panose="00000500000000000000" pitchFamily="2" charset="-79"/>
                        </a:rPr>
                        <a:t>Notice</a:t>
                      </a:r>
                      <a:r>
                        <a:rPr lang="en-US" sz="1050" baseline="0" dirty="0">
                          <a:solidFill>
                            <a:schemeClr val="tx1"/>
                          </a:solidFill>
                          <a:latin typeface="+mn-lt"/>
                          <a:cs typeface="Amatic SC" panose="00000500000000000000" pitchFamily="2" charset="-79"/>
                        </a:rPr>
                        <a:t> &amp; ask questions about differences</a:t>
                      </a:r>
                    </a:p>
                    <a:p>
                      <a:pPr algn="ctr"/>
                      <a:endParaRPr lang="en-US" sz="1050" baseline="0" dirty="0">
                        <a:solidFill>
                          <a:schemeClr val="tx1"/>
                        </a:solidFill>
                        <a:latin typeface="+mn-lt"/>
                        <a:cs typeface="Amatic SC" panose="00000500000000000000" pitchFamily="2" charset="-79"/>
                      </a:endParaRPr>
                    </a:p>
                    <a:p>
                      <a:pPr algn="ctr"/>
                      <a:r>
                        <a:rPr lang="en-US" sz="1050" dirty="0">
                          <a:solidFill>
                            <a:schemeClr val="tx1"/>
                          </a:solidFill>
                          <a:latin typeface="+mn-lt"/>
                          <a:cs typeface="Amatic SC" panose="00000500000000000000" pitchFamily="2" charset="-79"/>
                        </a:rPr>
                        <a:t>Manage Transitions</a:t>
                      </a:r>
                      <a:r>
                        <a:rPr lang="en-US" sz="1050" baseline="0" dirty="0">
                          <a:solidFill>
                            <a:schemeClr val="tx1"/>
                          </a:solidFill>
                          <a:latin typeface="+mn-lt"/>
                          <a:cs typeface="Amatic SC" panose="00000500000000000000" pitchFamily="2" charset="-79"/>
                        </a:rPr>
                        <a:t> </a:t>
                      </a:r>
                    </a:p>
                    <a:p>
                      <a:pPr algn="ctr"/>
                      <a:r>
                        <a:rPr lang="en-US" sz="1050" baseline="0" dirty="0">
                          <a:solidFill>
                            <a:schemeClr val="tx1"/>
                          </a:solidFill>
                          <a:latin typeface="+mn-lt"/>
                          <a:cs typeface="Amatic SC" panose="00000500000000000000" pitchFamily="2" charset="-79"/>
                        </a:rPr>
                        <a:t>( Parent to key person ) </a:t>
                      </a:r>
                      <a:endParaRPr lang="en-US" sz="1050" dirty="0">
                        <a:solidFill>
                          <a:schemeClr val="tx1"/>
                        </a:solidFill>
                        <a:latin typeface="+mn-lt"/>
                        <a:cs typeface="Amatic SC" panose="00000500000000000000" pitchFamily="2" charset="-79"/>
                      </a:endParaRPr>
                    </a:p>
                    <a:p>
                      <a:pPr algn="ct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Developing friendships</a:t>
                      </a:r>
                      <a:endParaRPr lang="en-US" sz="1050" dirty="0">
                        <a:solidFill>
                          <a:schemeClr val="tx1"/>
                        </a:solidFill>
                        <a:latin typeface="+mn-lt"/>
                        <a:cs typeface="Amatic SC" panose="00000500000000000000" pitchFamily="2" charset="-79"/>
                      </a:endParaRPr>
                    </a:p>
                    <a:p>
                      <a:pPr algn="ctr"/>
                      <a:endParaRPr lang="en-US" sz="1050" baseline="0" dirty="0">
                        <a:solidFill>
                          <a:schemeClr val="tx1"/>
                        </a:solidFill>
                        <a:latin typeface="+mn-lt"/>
                        <a:cs typeface="Amatic SC" panose="00000500000000000000" pitchFamily="2" charset="-79"/>
                      </a:endParaRPr>
                    </a:p>
                    <a:p>
                      <a:pPr algn="ct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Be</a:t>
                      </a:r>
                      <a:r>
                        <a:rPr lang="en-US" sz="1050" baseline="0" dirty="0">
                          <a:solidFill>
                            <a:schemeClr val="tx1"/>
                          </a:solidFill>
                          <a:latin typeface="+mn-lt"/>
                          <a:cs typeface="Amatic SC" panose="00000500000000000000" pitchFamily="2" charset="-79"/>
                        </a:rPr>
                        <a:t> able to talk and manage emotions.</a:t>
                      </a:r>
                      <a:endParaRPr lang="en-US" sz="1050" dirty="0">
                        <a:solidFill>
                          <a:schemeClr val="tx1"/>
                        </a:solidFill>
                        <a:latin typeface="+mn-lt"/>
                        <a:cs typeface="Amatic SC" panose="00000500000000000000" pitchFamily="2" charset="-79"/>
                      </a:endParaRP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Play with increasing confidence on their own and with others. </a:t>
                      </a:r>
                    </a:p>
                    <a:p>
                      <a:pPr algn="ct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Developing friendships</a:t>
                      </a:r>
                      <a:endParaRPr lang="en-US" sz="1050" dirty="0">
                        <a:solidFill>
                          <a:schemeClr val="tx1"/>
                        </a:solidFill>
                        <a:latin typeface="+mn-lt"/>
                        <a:cs typeface="Amatic SC" panose="00000500000000000000" pitchFamily="2" charset="-79"/>
                      </a:endParaRPr>
                    </a:p>
                    <a:p>
                      <a:pPr algn="ctr"/>
                      <a:endParaRPr lang="en-GB" sz="1050" baseline="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Select &amp; use activities, with help if needed.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Play with increasing confidence on their own and with others.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Developing friendships</a:t>
                      </a: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Select &amp; use activities, with help if needed.</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Follow</a:t>
                      </a:r>
                      <a:r>
                        <a:rPr lang="en-GB" sz="1050" baseline="0" dirty="0">
                          <a:solidFill>
                            <a:schemeClr val="tx1"/>
                          </a:solidFill>
                          <a:latin typeface="+mn-lt"/>
                          <a:cs typeface="Amatic SC" panose="00000500000000000000" pitchFamily="2" charset="-79"/>
                        </a:rPr>
                        <a:t> rules and know why they are important.</a:t>
                      </a:r>
                      <a:r>
                        <a:rPr lang="en-GB" sz="1050" dirty="0">
                          <a:solidFill>
                            <a:schemeClr val="tx1"/>
                          </a:solidFill>
                          <a:latin typeface="+mn-lt"/>
                          <a:cs typeface="Amatic SC" panose="00000500000000000000" pitchFamily="2" charset="-79"/>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Understand the feelings</a:t>
                      </a:r>
                      <a:r>
                        <a:rPr lang="en-GB" sz="1050" baseline="0" dirty="0">
                          <a:solidFill>
                            <a:schemeClr val="tx1"/>
                          </a:solidFill>
                          <a:latin typeface="+mn-lt"/>
                          <a:cs typeface="Amatic SC" panose="00000500000000000000" pitchFamily="2" charset="-79"/>
                        </a:rPr>
                        <a:t> of others</a:t>
                      </a:r>
                      <a:r>
                        <a:rPr lang="en-GB" sz="1050" dirty="0">
                          <a:solidFill>
                            <a:schemeClr val="tx1"/>
                          </a:solidFill>
                          <a:latin typeface="+mn-lt"/>
                          <a:cs typeface="Amatic SC" panose="00000500000000000000" pitchFamily="2" charset="-79"/>
                        </a:rPr>
                        <a:t>    </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050" dirty="0">
                          <a:solidFill>
                            <a:schemeClr val="tx1"/>
                          </a:solidFill>
                          <a:latin typeface="+mn-lt"/>
                          <a:cs typeface="Amatic SC" panose="00000500000000000000" pitchFamily="2" charset="-79"/>
                        </a:rPr>
                        <a:t>Select &amp; use activities, with help if needed</a:t>
                      </a:r>
                    </a:p>
                    <a:p>
                      <a:pPr algn="ct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Become</a:t>
                      </a:r>
                      <a:r>
                        <a:rPr lang="en-GB" sz="1050" baseline="0" dirty="0">
                          <a:solidFill>
                            <a:schemeClr val="tx1"/>
                          </a:solidFill>
                          <a:latin typeface="+mn-lt"/>
                          <a:cs typeface="Amatic SC" panose="00000500000000000000" pitchFamily="2" charset="-79"/>
                        </a:rPr>
                        <a:t> more outgoing in new situations ( transition)</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Solving conflicts  </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896380">
                <a:tc>
                  <a:txBody>
                    <a:bodyPr/>
                    <a:lstStyle/>
                    <a:p>
                      <a:pPr algn="ctr"/>
                      <a:r>
                        <a:rPr lang="en-GB" sz="2400" b="1" dirty="0">
                          <a:latin typeface="Amatic SC" panose="00000500000000000000" pitchFamily="2" charset="-79"/>
                          <a:cs typeface="Amatic SC" panose="00000500000000000000" pitchFamily="2" charset="-79"/>
                        </a:rPr>
                        <a:t>Communication</a:t>
                      </a:r>
                      <a:r>
                        <a:rPr lang="en-GB" sz="2400" b="1" baseline="0" dirty="0">
                          <a:latin typeface="Amatic SC" panose="00000500000000000000" pitchFamily="2" charset="-79"/>
                          <a:cs typeface="Amatic SC" panose="00000500000000000000" pitchFamily="2" charset="-79"/>
                        </a:rPr>
                        <a:t> &amp; Language</a:t>
                      </a:r>
                      <a:r>
                        <a:rPr lang="en-GB" sz="2400" b="1"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dirty="0">
                          <a:solidFill>
                            <a:schemeClr val="tx1"/>
                          </a:solidFill>
                          <a:latin typeface="+mn-lt"/>
                          <a:cs typeface="Amatic SC" panose="00000500000000000000" pitchFamily="2" charset="-79"/>
                        </a:rPr>
                        <a:t>Listening</a:t>
                      </a:r>
                      <a:r>
                        <a:rPr lang="en-GB" sz="1050" baseline="0" dirty="0">
                          <a:solidFill>
                            <a:schemeClr val="tx1"/>
                          </a:solidFill>
                          <a:latin typeface="+mn-lt"/>
                          <a:cs typeface="Amatic SC" panose="00000500000000000000" pitchFamily="2" charset="-79"/>
                        </a:rPr>
                        <a:t> to stories and developing vocabulary </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Knows a  repertoire of songs and rhymes</a:t>
                      </a:r>
                    </a:p>
                    <a:p>
                      <a:pPr algn="ctr"/>
                      <a:r>
                        <a:rPr lang="en-GB" sz="1050" baseline="0" dirty="0">
                          <a:solidFill>
                            <a:schemeClr val="tx1"/>
                          </a:solidFill>
                          <a:latin typeface="+mn-lt"/>
                          <a:cs typeface="Amatic SC" panose="00000500000000000000" pitchFamily="2" charset="-79"/>
                        </a:rPr>
                        <a:t>Show understanding of a </a:t>
                      </a:r>
                    </a:p>
                    <a:p>
                      <a:pPr algn="ctr"/>
                      <a:r>
                        <a:rPr lang="en-GB" sz="1050" baseline="0" dirty="0">
                          <a:solidFill>
                            <a:schemeClr val="tx1"/>
                          </a:solidFill>
                          <a:latin typeface="+mn-lt"/>
                          <a:cs typeface="Amatic SC" panose="00000500000000000000" pitchFamily="2" charset="-79"/>
                        </a:rPr>
                        <a:t>Simple instructions </a:t>
                      </a:r>
                    </a:p>
                    <a:p>
                      <a:pPr algn="ctr"/>
                      <a:r>
                        <a:rPr lang="en-GB" sz="1050" baseline="0" dirty="0">
                          <a:solidFill>
                            <a:schemeClr val="tx1"/>
                          </a:solidFill>
                          <a:latin typeface="+mn-lt"/>
                          <a:cs typeface="Amatic SC" panose="00000500000000000000" pitchFamily="2" charset="-79"/>
                        </a:rPr>
                        <a:t>Name things in a book when and adults points </a:t>
                      </a:r>
                    </a:p>
                    <a:p>
                      <a:pPr algn="ct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50" dirty="0">
                          <a:solidFill>
                            <a:schemeClr val="tx1"/>
                          </a:solidFill>
                          <a:latin typeface="+mn-lt"/>
                          <a:cs typeface="Amatic SC" panose="00000500000000000000" pitchFamily="2" charset="-79"/>
                        </a:rPr>
                        <a:t>Listening</a:t>
                      </a:r>
                      <a:r>
                        <a:rPr lang="en-GB" sz="1050" baseline="0" dirty="0">
                          <a:solidFill>
                            <a:schemeClr val="tx1"/>
                          </a:solidFill>
                          <a:latin typeface="+mn-lt"/>
                          <a:cs typeface="Amatic SC" panose="00000500000000000000" pitchFamily="2" charset="-79"/>
                        </a:rPr>
                        <a:t> to stories and developing vocabulary </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Knows a large repertoire of songs and rhymes                  ( Christmas Songs) </a:t>
                      </a:r>
                    </a:p>
                    <a:p>
                      <a:pPr algn="ctr"/>
                      <a:r>
                        <a:rPr lang="en-GB" sz="1050" baseline="0" dirty="0">
                          <a:solidFill>
                            <a:schemeClr val="tx1"/>
                          </a:solidFill>
                          <a:latin typeface="+mn-lt"/>
                          <a:cs typeface="Amatic SC" panose="00000500000000000000" pitchFamily="2" charset="-79"/>
                        </a:rPr>
                        <a:t>Answer Who , Where What questions </a:t>
                      </a:r>
                    </a:p>
                    <a:p>
                      <a:pPr algn="ctr"/>
                      <a:r>
                        <a:rPr lang="en-GB" sz="1050" baseline="0" dirty="0">
                          <a:solidFill>
                            <a:schemeClr val="tx1"/>
                          </a:solidFill>
                          <a:latin typeface="+mn-lt"/>
                          <a:cs typeface="Amatic SC" panose="00000500000000000000" pitchFamily="2" charset="-79"/>
                        </a:rPr>
                        <a:t>Follow 2 step instructions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50" dirty="0">
                          <a:solidFill>
                            <a:schemeClr val="tx1"/>
                          </a:solidFill>
                          <a:latin typeface="+mn-lt"/>
                          <a:cs typeface="Amatic SC" panose="00000500000000000000" pitchFamily="2" charset="-79"/>
                        </a:rPr>
                        <a:t>Listening</a:t>
                      </a:r>
                      <a:r>
                        <a:rPr lang="en-GB" sz="1050" baseline="0" dirty="0">
                          <a:solidFill>
                            <a:schemeClr val="tx1"/>
                          </a:solidFill>
                          <a:latin typeface="+mn-lt"/>
                          <a:cs typeface="Amatic SC" panose="00000500000000000000" pitchFamily="2" charset="-79"/>
                        </a:rPr>
                        <a:t> to stories and developing vocabulary </a:t>
                      </a:r>
                    </a:p>
                    <a:p>
                      <a:pPr algn="ct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Knows</a:t>
                      </a:r>
                      <a:r>
                        <a:rPr lang="en-US" sz="1050" baseline="0" dirty="0">
                          <a:solidFill>
                            <a:schemeClr val="tx1"/>
                          </a:solidFill>
                          <a:latin typeface="+mn-lt"/>
                          <a:cs typeface="Amatic SC" panose="00000500000000000000" pitchFamily="2" charset="-79"/>
                        </a:rPr>
                        <a:t> a large repertoire of songs &amp; rhymes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Start to recite key repetitive  phrases from stories and songs within play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 </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050" dirty="0">
                          <a:solidFill>
                            <a:schemeClr val="tx1"/>
                          </a:solidFill>
                          <a:latin typeface="+mn-lt"/>
                          <a:cs typeface="Amatic SC" panose="00000500000000000000" pitchFamily="2" charset="-79"/>
                        </a:rPr>
                        <a:t>Listening</a:t>
                      </a:r>
                      <a:r>
                        <a:rPr lang="en-GB" sz="1050" baseline="0" dirty="0">
                          <a:solidFill>
                            <a:schemeClr val="tx1"/>
                          </a:solidFill>
                          <a:latin typeface="+mn-lt"/>
                          <a:cs typeface="Amatic SC" panose="00000500000000000000" pitchFamily="2" charset="-79"/>
                        </a:rPr>
                        <a:t> to stories and developing vocabulary </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Knows a large repertoire of songs and rhymes</a:t>
                      </a:r>
                    </a:p>
                    <a:p>
                      <a:pPr algn="ctr"/>
                      <a:r>
                        <a:rPr lang="en-GB" sz="1050" baseline="0" dirty="0">
                          <a:solidFill>
                            <a:schemeClr val="tx1"/>
                          </a:solidFill>
                          <a:latin typeface="+mn-lt"/>
                          <a:cs typeface="Amatic SC" panose="00000500000000000000" pitchFamily="2" charset="-79"/>
                        </a:rPr>
                        <a:t>Retell events from stories</a:t>
                      </a:r>
                    </a:p>
                    <a:p>
                      <a:pPr algn="ctr"/>
                      <a:r>
                        <a:rPr lang="en-GB" sz="1050" baseline="0" dirty="0">
                          <a:solidFill>
                            <a:schemeClr val="tx1"/>
                          </a:solidFill>
                          <a:latin typeface="+mn-lt"/>
                          <a:cs typeface="Amatic SC" panose="00000500000000000000" pitchFamily="2" charset="-79"/>
                        </a:rPr>
                        <a:t>and from experiences at home </a:t>
                      </a:r>
                    </a:p>
                    <a:p>
                      <a:pPr algn="ctr"/>
                      <a:r>
                        <a:rPr lang="en-GB" sz="1050" baseline="0" dirty="0">
                          <a:solidFill>
                            <a:schemeClr val="tx1"/>
                          </a:solidFill>
                          <a:latin typeface="+mn-lt"/>
                          <a:cs typeface="Amatic SC" panose="00000500000000000000" pitchFamily="2" charset="-79"/>
                        </a:rPr>
                        <a:t>Beginning to use more descriptive  words within sentences </a:t>
                      </a: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050" dirty="0">
                          <a:solidFill>
                            <a:schemeClr val="tx1"/>
                          </a:solidFill>
                          <a:latin typeface="+mn-lt"/>
                          <a:cs typeface="Amatic SC" panose="00000500000000000000" pitchFamily="2" charset="-79"/>
                        </a:rPr>
                        <a:t>Listening</a:t>
                      </a:r>
                      <a:r>
                        <a:rPr lang="en-GB" sz="1050" baseline="0" dirty="0">
                          <a:solidFill>
                            <a:schemeClr val="tx1"/>
                          </a:solidFill>
                          <a:latin typeface="+mn-lt"/>
                          <a:cs typeface="Amatic SC" panose="00000500000000000000" pitchFamily="2" charset="-79"/>
                        </a:rPr>
                        <a:t> to stories and developing vocabulary </a:t>
                      </a:r>
                    </a:p>
                    <a:p>
                      <a:pPr algn="ctr"/>
                      <a:r>
                        <a:rPr lang="en-GB" sz="1050" baseline="0" dirty="0">
                          <a:solidFill>
                            <a:schemeClr val="tx1"/>
                          </a:solidFill>
                          <a:latin typeface="+mn-lt"/>
                          <a:cs typeface="Amatic SC" panose="00000500000000000000" pitchFamily="2" charset="-79"/>
                        </a:rPr>
                        <a:t>Sharing ideas </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Knows a large repertoire of songs and rhymes </a:t>
                      </a: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 put words to emotions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Start to give explanations to why questions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050" dirty="0">
                          <a:solidFill>
                            <a:schemeClr val="tx1"/>
                          </a:solidFill>
                          <a:latin typeface="+mn-lt"/>
                          <a:cs typeface="Amatic SC" panose="00000500000000000000" pitchFamily="2" charset="-79"/>
                        </a:rPr>
                        <a:t>Listening</a:t>
                      </a:r>
                      <a:r>
                        <a:rPr lang="en-GB" sz="1050" baseline="0" dirty="0">
                          <a:solidFill>
                            <a:schemeClr val="tx1"/>
                          </a:solidFill>
                          <a:latin typeface="+mn-lt"/>
                          <a:cs typeface="Amatic SC" panose="00000500000000000000" pitchFamily="2" charset="-79"/>
                        </a:rPr>
                        <a:t> to stories and developing vocabulary </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Knows a large repertoire of songs and rhymes </a:t>
                      </a:r>
                    </a:p>
                    <a:p>
                      <a:pPr algn="ctr"/>
                      <a:r>
                        <a:rPr lang="en-GB" sz="1050" baseline="0" dirty="0">
                          <a:solidFill>
                            <a:schemeClr val="tx1"/>
                          </a:solidFill>
                          <a:latin typeface="+mn-lt"/>
                          <a:cs typeface="Amatic SC" panose="00000500000000000000" pitchFamily="2" charset="-79"/>
                        </a:rPr>
                        <a:t>Retell simple stories </a:t>
                      </a:r>
                    </a:p>
                    <a:p>
                      <a:pPr algn="ctr"/>
                      <a:r>
                        <a:rPr lang="en-GB" sz="1050" baseline="0" dirty="0">
                          <a:solidFill>
                            <a:schemeClr val="tx1"/>
                          </a:solidFill>
                          <a:latin typeface="+mn-lt"/>
                          <a:cs typeface="Amatic SC" panose="00000500000000000000" pitchFamily="2" charset="-79"/>
                        </a:rPr>
                        <a:t>Say what comes next in a familiar story </a:t>
                      </a: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Follow 3 step instruction within a familiar routine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984788128"/>
                  </a:ext>
                </a:extLst>
              </a:tr>
              <a:tr h="896380">
                <a:tc>
                  <a:txBody>
                    <a:bodyPr/>
                    <a:lstStyle/>
                    <a:p>
                      <a:pPr algn="ctr"/>
                      <a:r>
                        <a:rPr lang="en-GB" sz="2400" b="1" dirty="0">
                          <a:latin typeface="Amatic SC" panose="00000500000000000000" pitchFamily="2" charset="-79"/>
                          <a:cs typeface="Amatic SC" panose="00000500000000000000" pitchFamily="2" charset="-79"/>
                        </a:rPr>
                        <a:t>Physical</a:t>
                      </a:r>
                      <a:r>
                        <a:rPr lang="en-GB" sz="2400" b="1" baseline="0" dirty="0">
                          <a:latin typeface="Amatic SC" panose="00000500000000000000" pitchFamily="2" charset="-79"/>
                          <a:cs typeface="Amatic SC" panose="00000500000000000000" pitchFamily="2" charset="-79"/>
                        </a:rPr>
                        <a:t> Development</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dirty="0">
                          <a:solidFill>
                            <a:schemeClr val="tx1"/>
                          </a:solidFill>
                          <a:latin typeface="+mn-lt"/>
                          <a:cs typeface="Amatic SC" panose="00000500000000000000" pitchFamily="2" charset="-79"/>
                        </a:rPr>
                        <a:t>Get Set 4 PE</a:t>
                      </a:r>
                    </a:p>
                    <a:p>
                      <a:pPr algn="ctr"/>
                      <a:r>
                        <a:rPr lang="en-GB" sz="1050" dirty="0">
                          <a:solidFill>
                            <a:schemeClr val="tx1"/>
                          </a:solidFill>
                          <a:latin typeface="+mn-lt"/>
                          <a:cs typeface="Amatic SC" panose="00000500000000000000" pitchFamily="2" charset="-79"/>
                        </a:rPr>
                        <a:t>Introduction to PE Unit 1</a:t>
                      </a:r>
                    </a:p>
                    <a:p>
                      <a:pPr algn="ct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Gain control of the whole body – different ways of moving</a:t>
                      </a:r>
                    </a:p>
                    <a:p>
                      <a:pPr algn="ctr"/>
                      <a:r>
                        <a:rPr lang="en-GB" sz="1050" dirty="0">
                          <a:solidFill>
                            <a:schemeClr val="tx1"/>
                          </a:solidFill>
                          <a:latin typeface="+mn-lt"/>
                          <a:cs typeface="Amatic SC" panose="00000500000000000000" pitchFamily="2" charset="-79"/>
                        </a:rPr>
                        <a:t>Negotiating space and direction safely </a:t>
                      </a:r>
                    </a:p>
                    <a:p>
                      <a:pPr algn="ct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To use the toilet</a:t>
                      </a:r>
                      <a:r>
                        <a:rPr lang="en-GB" sz="1050" baseline="0" dirty="0">
                          <a:solidFill>
                            <a:schemeClr val="tx1"/>
                          </a:solidFill>
                          <a:latin typeface="+mn-lt"/>
                          <a:cs typeface="Amatic SC" panose="00000500000000000000" pitchFamily="2" charset="-79"/>
                        </a:rPr>
                        <a:t>  with help &amp; independently. </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Develop manipulation and control ( fine motor) </a:t>
                      </a:r>
                    </a:p>
                    <a:p>
                      <a:pPr algn="ctr"/>
                      <a:r>
                        <a:rPr lang="en-GB" sz="1050" baseline="0" dirty="0">
                          <a:solidFill>
                            <a:schemeClr val="tx1"/>
                          </a:solidFill>
                          <a:latin typeface="+mn-lt"/>
                          <a:cs typeface="Amatic SC" panose="00000500000000000000" pitchFamily="2" charset="-79"/>
                        </a:rPr>
                        <a:t> </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Get Set 4 PE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Introduction to PE Unit 1</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Gain control of the whole body – different ways of moving safely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To use the toilet</a:t>
                      </a:r>
                      <a:r>
                        <a:rPr lang="en-GB" sz="1050" baseline="0" dirty="0">
                          <a:solidFill>
                            <a:schemeClr val="tx1"/>
                          </a:solidFill>
                          <a:latin typeface="+mn-lt"/>
                          <a:cs typeface="Amatic SC" panose="00000500000000000000" pitchFamily="2" charset="-79"/>
                        </a:rPr>
                        <a:t>  with help &amp; independently.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Develop manipulation and control ( fine motor)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Get Set 4 PE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Fundamentals Unit 1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Kick,</a:t>
                      </a:r>
                      <a:r>
                        <a:rPr lang="en-US" sz="1050" baseline="0" dirty="0">
                          <a:solidFill>
                            <a:schemeClr val="tx1"/>
                          </a:solidFill>
                          <a:latin typeface="+mn-lt"/>
                          <a:cs typeface="Amatic SC" panose="00000500000000000000" pitchFamily="2" charset="-79"/>
                        </a:rPr>
                        <a:t> throw &amp; catch balls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Develop desire to become independent – dressing &amp; undressing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Develop manipulation and control ( fine motor)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Get Set 4 PE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Fundamentals Unit 1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Kick, throw &amp; catch balls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Increased body control hoping , jumping , skipping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Develop desire to become independent – dressing &amp; undressing ( zips)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Develop manipulation and control ( fine motor)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Get Set 4 PE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Ball Skills Unit 1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Use large</a:t>
                      </a:r>
                      <a:r>
                        <a:rPr lang="en-GB" sz="1050" baseline="0" dirty="0">
                          <a:solidFill>
                            <a:schemeClr val="tx1"/>
                          </a:solidFill>
                          <a:latin typeface="+mn-lt"/>
                          <a:cs typeface="Amatic SC" panose="00000500000000000000" pitchFamily="2" charset="-79"/>
                        </a:rPr>
                        <a:t> muscle movements – paint &amp; make marks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Use a comfortable grip with good control when mark making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Get Set 4 PE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Ball Skills Unit 1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Use large</a:t>
                      </a:r>
                      <a:r>
                        <a:rPr lang="en-GB" sz="1050" baseline="0" dirty="0">
                          <a:solidFill>
                            <a:schemeClr val="tx1"/>
                          </a:solidFill>
                          <a:latin typeface="+mn-lt"/>
                          <a:cs typeface="Amatic SC" panose="00000500000000000000" pitchFamily="2" charset="-79"/>
                        </a:rPr>
                        <a:t> muscle movements – paint &amp; make marks </a:t>
                      </a: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Use a comfortable grip with good control when mark making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310200669"/>
                  </a:ext>
                </a:extLst>
              </a:tr>
            </a:tbl>
          </a:graphicData>
        </a:graphic>
      </p:graphicFrame>
    </p:spTree>
    <p:extLst>
      <p:ext uri="{BB962C8B-B14F-4D97-AF65-F5344CB8AC3E}">
        <p14:creationId xmlns:p14="http://schemas.microsoft.com/office/powerpoint/2010/main" val="15551873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020069964"/>
              </p:ext>
            </p:extLst>
          </p:nvPr>
        </p:nvGraphicFramePr>
        <p:xfrm>
          <a:off x="163902" y="583421"/>
          <a:ext cx="11852694" cy="4663440"/>
        </p:xfrm>
        <a:graphic>
          <a:graphicData uri="http://schemas.openxmlformats.org/drawingml/2006/table">
            <a:tbl>
              <a:tblPr firstRow="1" bandRow="1">
                <a:tableStyleId>{5C22544A-7EE6-4342-B048-85BDC9FD1C3A}</a:tableStyleId>
              </a:tblPr>
              <a:tblGrid>
                <a:gridCol w="1693242">
                  <a:extLst>
                    <a:ext uri="{9D8B030D-6E8A-4147-A177-3AD203B41FA5}">
                      <a16:colId xmlns:a16="http://schemas.microsoft.com/office/drawing/2014/main" val="490840291"/>
                    </a:ext>
                  </a:extLst>
                </a:gridCol>
                <a:gridCol w="1697026">
                  <a:extLst>
                    <a:ext uri="{9D8B030D-6E8A-4147-A177-3AD203B41FA5}">
                      <a16:colId xmlns:a16="http://schemas.microsoft.com/office/drawing/2014/main" val="4126573509"/>
                    </a:ext>
                  </a:extLst>
                </a:gridCol>
                <a:gridCol w="1701660">
                  <a:extLst>
                    <a:ext uri="{9D8B030D-6E8A-4147-A177-3AD203B41FA5}">
                      <a16:colId xmlns:a16="http://schemas.microsoft.com/office/drawing/2014/main" val="317571724"/>
                    </a:ext>
                  </a:extLst>
                </a:gridCol>
                <a:gridCol w="1691479">
                  <a:extLst>
                    <a:ext uri="{9D8B030D-6E8A-4147-A177-3AD203B41FA5}">
                      <a16:colId xmlns:a16="http://schemas.microsoft.com/office/drawing/2014/main" val="905706936"/>
                    </a:ext>
                  </a:extLst>
                </a:gridCol>
                <a:gridCol w="1622539">
                  <a:extLst>
                    <a:ext uri="{9D8B030D-6E8A-4147-A177-3AD203B41FA5}">
                      <a16:colId xmlns:a16="http://schemas.microsoft.com/office/drawing/2014/main" val="3544741037"/>
                    </a:ext>
                  </a:extLst>
                </a:gridCol>
                <a:gridCol w="1601309">
                  <a:extLst>
                    <a:ext uri="{9D8B030D-6E8A-4147-A177-3AD203B41FA5}">
                      <a16:colId xmlns:a16="http://schemas.microsoft.com/office/drawing/2014/main" val="2312279625"/>
                    </a:ext>
                  </a:extLst>
                </a:gridCol>
                <a:gridCol w="1845439">
                  <a:extLst>
                    <a:ext uri="{9D8B030D-6E8A-4147-A177-3AD203B41FA5}">
                      <a16:colId xmlns:a16="http://schemas.microsoft.com/office/drawing/2014/main" val="369706103"/>
                    </a:ext>
                  </a:extLst>
                </a:gridCol>
              </a:tblGrid>
              <a:tr h="1834153">
                <a:tc>
                  <a:txBody>
                    <a:bodyPr/>
                    <a:lstStyle/>
                    <a:p>
                      <a:pPr algn="ctr"/>
                      <a:r>
                        <a:rPr lang="en-GB" sz="2400" b="1" dirty="0">
                          <a:latin typeface="Amatic SC" panose="00000500000000000000" pitchFamily="2" charset="-79"/>
                          <a:cs typeface="Amatic SC" panose="00000500000000000000" pitchFamily="2" charset="-79"/>
                        </a:rPr>
                        <a:t>Understanding</a:t>
                      </a:r>
                      <a:r>
                        <a:rPr lang="en-GB" sz="2400" b="1" baseline="0" dirty="0">
                          <a:latin typeface="Amatic SC" panose="00000500000000000000" pitchFamily="2" charset="-79"/>
                          <a:cs typeface="Amatic SC" panose="00000500000000000000" pitchFamily="2" charset="-79"/>
                        </a:rPr>
                        <a:t> the World</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dirty="0">
                          <a:solidFill>
                            <a:schemeClr val="tx1"/>
                          </a:solidFill>
                          <a:latin typeface="+mn-lt"/>
                          <a:cs typeface="Amatic SC" panose="00000500000000000000" pitchFamily="2" charset="-79"/>
                        </a:rPr>
                        <a:t>Make connections between the</a:t>
                      </a:r>
                      <a:r>
                        <a:rPr lang="en-GB" sz="1050" baseline="0" dirty="0">
                          <a:solidFill>
                            <a:schemeClr val="tx1"/>
                          </a:solidFill>
                          <a:latin typeface="+mn-lt"/>
                          <a:cs typeface="Amatic SC" panose="00000500000000000000" pitchFamily="2" charset="-79"/>
                        </a:rPr>
                        <a:t> features of their family and other families. </a:t>
                      </a:r>
                      <a:endParaRPr lang="en-GB" sz="1050" baseline="0" dirty="0" smtClean="0">
                        <a:solidFill>
                          <a:schemeClr val="tx1"/>
                        </a:solidFill>
                        <a:latin typeface="+mn-lt"/>
                        <a:cs typeface="Amatic SC" panose="00000500000000000000" pitchFamily="2" charset="-79"/>
                      </a:endParaRPr>
                    </a:p>
                    <a:p>
                      <a:pPr algn="ctr"/>
                      <a:endParaRPr lang="en-GB" sz="1050" baseline="0" dirty="0">
                        <a:solidFill>
                          <a:schemeClr val="tx1"/>
                        </a:solidFill>
                        <a:latin typeface="+mn-lt"/>
                        <a:cs typeface="Amatic SC" panose="00000500000000000000" pitchFamily="2" charset="-79"/>
                      </a:endParaRP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Myself and families including different cultures and languages.</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Science – Investigation exploring </a:t>
                      </a:r>
                      <a:r>
                        <a:rPr lang="en-GB" sz="1050" baseline="0" dirty="0" smtClean="0">
                          <a:solidFill>
                            <a:schemeClr val="tx1"/>
                          </a:solidFill>
                          <a:latin typeface="+mn-lt"/>
                          <a:cs typeface="Amatic SC" panose="00000500000000000000" pitchFamily="2" charset="-79"/>
                        </a:rPr>
                        <a:t>sounds</a:t>
                      </a:r>
                    </a:p>
                    <a:p>
                      <a:pPr algn="ctr"/>
                      <a:r>
                        <a:rPr lang="en-GB" sz="1050" baseline="0" dirty="0" smtClean="0">
                          <a:solidFill>
                            <a:schemeClr val="tx1"/>
                          </a:solidFill>
                          <a:latin typeface="+mn-lt"/>
                          <a:cs typeface="Amatic SC" panose="00000500000000000000" pitchFamily="2" charset="-79"/>
                        </a:rPr>
                        <a:t>Make healthy choices</a:t>
                      </a:r>
                    </a:p>
                    <a:p>
                      <a:pPr algn="ctr"/>
                      <a:endParaRPr lang="en-GB" sz="1050" baseline="0" dirty="0" smtClean="0">
                        <a:solidFill>
                          <a:schemeClr val="tx1"/>
                        </a:solidFill>
                        <a:latin typeface="+mn-lt"/>
                        <a:cs typeface="Amatic SC" panose="00000500000000000000" pitchFamily="2" charset="-79"/>
                      </a:endParaRPr>
                    </a:p>
                    <a:p>
                      <a:pPr algn="ctr"/>
                      <a:r>
                        <a:rPr lang="en-GB" sz="1050" baseline="0" dirty="0" smtClean="0">
                          <a:solidFill>
                            <a:schemeClr val="tx1"/>
                          </a:solidFill>
                          <a:latin typeface="+mn-lt"/>
                          <a:cs typeface="Amatic SC" panose="00000500000000000000" pitchFamily="2" charset="-79"/>
                        </a:rPr>
                        <a:t>Discovery RE </a:t>
                      </a:r>
                    </a:p>
                    <a:p>
                      <a:pPr algn="ctr"/>
                      <a:r>
                        <a:rPr lang="en-GB" sz="1050" baseline="0" dirty="0" smtClean="0">
                          <a:solidFill>
                            <a:schemeClr val="tx1"/>
                          </a:solidFill>
                          <a:latin typeface="+mn-lt"/>
                          <a:cs typeface="Amatic SC" panose="00000500000000000000" pitchFamily="2" charset="-79"/>
                        </a:rPr>
                        <a:t>Theme – Special people</a:t>
                      </a:r>
                    </a:p>
                    <a:p>
                      <a:pPr algn="ctr"/>
                      <a:r>
                        <a:rPr lang="en-GB" sz="1050" baseline="0" dirty="0" smtClean="0">
                          <a:solidFill>
                            <a:schemeClr val="tx1"/>
                          </a:solidFill>
                          <a:latin typeface="+mn-lt"/>
                          <a:cs typeface="Amatic SC" panose="00000500000000000000" pitchFamily="2" charset="-79"/>
                        </a:rPr>
                        <a:t>Key question</a:t>
                      </a:r>
                    </a:p>
                    <a:p>
                      <a:pPr algn="ctr"/>
                      <a:r>
                        <a:rPr lang="en-GB" sz="1050" baseline="0" dirty="0" smtClean="0">
                          <a:solidFill>
                            <a:schemeClr val="tx1"/>
                          </a:solidFill>
                          <a:latin typeface="+mn-lt"/>
                          <a:cs typeface="Amatic SC" panose="00000500000000000000" pitchFamily="2" charset="-79"/>
                        </a:rPr>
                        <a:t>What makes us special ?</a:t>
                      </a:r>
                    </a:p>
                    <a:p>
                      <a:pPr algn="ctr"/>
                      <a:r>
                        <a:rPr lang="en-GB" sz="1050" baseline="0" dirty="0" smtClean="0">
                          <a:solidFill>
                            <a:schemeClr val="tx1"/>
                          </a:solidFill>
                          <a:latin typeface="+mn-lt"/>
                          <a:cs typeface="Amatic SC" panose="00000500000000000000" pitchFamily="2" charset="-79"/>
                        </a:rPr>
                        <a:t>Religions- Christianity and Judaism </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smtClean="0">
                          <a:solidFill>
                            <a:schemeClr val="tx1"/>
                          </a:solidFill>
                          <a:latin typeface="+mn-lt"/>
                          <a:cs typeface="Amatic SC" panose="00000500000000000000" pitchFamily="2" charset="-79"/>
                        </a:rPr>
                        <a:t>Make</a:t>
                      </a:r>
                      <a:r>
                        <a:rPr lang="en-GB" sz="1050" baseline="0" dirty="0" smtClean="0">
                          <a:solidFill>
                            <a:schemeClr val="tx1"/>
                          </a:solidFill>
                          <a:latin typeface="+mn-lt"/>
                          <a:cs typeface="Amatic SC" panose="00000500000000000000" pitchFamily="2" charset="-79"/>
                        </a:rPr>
                        <a:t> connections between the features of their families and other families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smtClean="0">
                          <a:solidFill>
                            <a:schemeClr val="tx1"/>
                          </a:solidFill>
                          <a:latin typeface="+mn-lt"/>
                          <a:cs typeface="Amatic SC" panose="00000500000000000000" pitchFamily="2" charset="-79"/>
                        </a:rPr>
                        <a:t>Notice the difference between people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smtClean="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smtClean="0">
                          <a:solidFill>
                            <a:schemeClr val="tx1"/>
                          </a:solidFill>
                          <a:latin typeface="+mn-lt"/>
                          <a:cs typeface="Amatic SC" panose="00000500000000000000" pitchFamily="2" charset="-79"/>
                        </a:rPr>
                        <a:t>Science </a:t>
                      </a:r>
                      <a:r>
                        <a:rPr lang="en-GB" sz="1050" dirty="0">
                          <a:solidFill>
                            <a:schemeClr val="tx1"/>
                          </a:solidFill>
                          <a:latin typeface="+mn-lt"/>
                          <a:cs typeface="Amatic SC" panose="00000500000000000000" pitchFamily="2" charset="-79"/>
                        </a:rPr>
                        <a:t>– Investigation changing shapes </a:t>
                      </a:r>
                      <a:endParaRPr lang="en-GB" sz="1050" dirty="0" smtClean="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smtClean="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smtClean="0">
                          <a:solidFill>
                            <a:schemeClr val="tx1"/>
                          </a:solidFill>
                          <a:latin typeface="+mn-lt"/>
                          <a:cs typeface="Amatic SC" panose="00000500000000000000" pitchFamily="2" charset="-79"/>
                        </a:rPr>
                        <a:t>Discovery 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smtClean="0">
                          <a:solidFill>
                            <a:schemeClr val="tx1"/>
                          </a:solidFill>
                          <a:latin typeface="+mn-lt"/>
                          <a:cs typeface="Amatic SC" panose="00000500000000000000" pitchFamily="2" charset="-79"/>
                        </a:rPr>
                        <a:t>Theme – Christmas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smtClean="0">
                          <a:solidFill>
                            <a:schemeClr val="tx1"/>
                          </a:solidFill>
                          <a:latin typeface="+mn-lt"/>
                          <a:cs typeface="Amatic SC" panose="00000500000000000000" pitchFamily="2" charset="-79"/>
                        </a:rPr>
                        <a:t>Key question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smtClean="0">
                          <a:solidFill>
                            <a:schemeClr val="tx1"/>
                          </a:solidFill>
                          <a:latin typeface="+mn-lt"/>
                          <a:cs typeface="Amatic SC" panose="00000500000000000000" pitchFamily="2" charset="-79"/>
                        </a:rPr>
                        <a:t>What is Christmas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smtClean="0">
                          <a:solidFill>
                            <a:schemeClr val="tx1"/>
                          </a:solidFill>
                          <a:latin typeface="+mn-lt"/>
                          <a:cs typeface="Amatic SC" panose="00000500000000000000" pitchFamily="2" charset="-79"/>
                        </a:rPr>
                        <a:t>Religion - Christianity </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smtClean="0">
                          <a:solidFill>
                            <a:schemeClr val="tx1"/>
                          </a:solidFill>
                          <a:latin typeface="+mn-lt"/>
                          <a:cs typeface="Amatic SC" panose="00000500000000000000" pitchFamily="2" charset="-79"/>
                        </a:rPr>
                        <a:t>Show</a:t>
                      </a:r>
                      <a:r>
                        <a:rPr lang="en-US" sz="1050" baseline="0" dirty="0" smtClean="0">
                          <a:solidFill>
                            <a:schemeClr val="tx1"/>
                          </a:solidFill>
                          <a:latin typeface="+mn-lt"/>
                          <a:cs typeface="Amatic SC" panose="00000500000000000000" pitchFamily="2" charset="-79"/>
                        </a:rPr>
                        <a:t> interest in different occupations.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smtClean="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smtClean="0">
                          <a:solidFill>
                            <a:schemeClr val="tx1"/>
                          </a:solidFill>
                          <a:latin typeface="+mn-lt"/>
                          <a:cs typeface="Amatic SC" panose="00000500000000000000" pitchFamily="2" charset="-79"/>
                        </a:rPr>
                        <a:t>Chinese New Year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smtClean="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smtClean="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smtClean="0">
                          <a:solidFill>
                            <a:schemeClr val="tx1"/>
                          </a:solidFill>
                          <a:latin typeface="+mn-lt"/>
                          <a:cs typeface="Amatic SC" panose="00000500000000000000" pitchFamily="2" charset="-79"/>
                        </a:rPr>
                        <a:t>Science – Investigation change of state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smtClean="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smtClean="0">
                          <a:solidFill>
                            <a:schemeClr val="tx1"/>
                          </a:solidFill>
                          <a:latin typeface="+mn-lt"/>
                          <a:cs typeface="Amatic SC" panose="00000500000000000000" pitchFamily="2" charset="-79"/>
                        </a:rPr>
                        <a:t>Discovery 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smtClean="0">
                          <a:solidFill>
                            <a:schemeClr val="tx1"/>
                          </a:solidFill>
                          <a:latin typeface="+mn-lt"/>
                          <a:cs typeface="Amatic SC" panose="00000500000000000000" pitchFamily="2" charset="-79"/>
                        </a:rPr>
                        <a:t>Theme –Celebrations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smtClean="0">
                          <a:solidFill>
                            <a:schemeClr val="tx1"/>
                          </a:solidFill>
                          <a:latin typeface="+mn-lt"/>
                          <a:cs typeface="Amatic SC" panose="00000500000000000000" pitchFamily="2" charset="-79"/>
                        </a:rPr>
                        <a:t>Key questions – How do people celebrate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smtClean="0">
                          <a:solidFill>
                            <a:schemeClr val="tx1"/>
                          </a:solidFill>
                          <a:latin typeface="+mn-lt"/>
                          <a:cs typeface="Amatic SC" panose="00000500000000000000" pitchFamily="2" charset="-79"/>
                        </a:rPr>
                        <a:t>Religion - Hinduism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Explore natural materials inside &amp; outside the classroom.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Explore &amp; respond to different</a:t>
                      </a:r>
                      <a:r>
                        <a:rPr lang="en-GB" sz="1050" baseline="0" dirty="0">
                          <a:solidFill>
                            <a:schemeClr val="tx1"/>
                          </a:solidFill>
                          <a:latin typeface="+mn-lt"/>
                          <a:cs typeface="Amatic SC" panose="00000500000000000000" pitchFamily="2" charset="-79"/>
                        </a:rPr>
                        <a:t> natural phenomena.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Plant seeds &amp; care for growing plants.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err="1">
                          <a:solidFill>
                            <a:schemeClr val="tx1"/>
                          </a:solidFill>
                          <a:latin typeface="+mn-lt"/>
                          <a:cs typeface="Amatic SC" panose="00000500000000000000" pitchFamily="2" charset="-79"/>
                        </a:rPr>
                        <a:t>Handas</a:t>
                      </a:r>
                      <a:r>
                        <a:rPr lang="en-GB" sz="1050" baseline="0" dirty="0">
                          <a:solidFill>
                            <a:schemeClr val="tx1"/>
                          </a:solidFill>
                          <a:latin typeface="+mn-lt"/>
                          <a:cs typeface="Amatic SC" panose="00000500000000000000" pitchFamily="2" charset="-79"/>
                        </a:rPr>
                        <a:t> Surprise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Science – Spring farms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Investigation Transporting </a:t>
                      </a:r>
                      <a:r>
                        <a:rPr lang="en-GB" sz="1050" baseline="0" dirty="0" smtClean="0">
                          <a:solidFill>
                            <a:schemeClr val="tx1"/>
                          </a:solidFill>
                          <a:latin typeface="+mn-lt"/>
                          <a:cs typeface="Amatic SC" panose="00000500000000000000" pitchFamily="2" charset="-79"/>
                        </a:rPr>
                        <a:t>water</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smtClean="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smtClean="0">
                          <a:solidFill>
                            <a:schemeClr val="tx1"/>
                          </a:solidFill>
                          <a:latin typeface="+mn-lt"/>
                          <a:cs typeface="Amatic SC" panose="00000500000000000000" pitchFamily="2" charset="-79"/>
                        </a:rPr>
                        <a:t>Discovery 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smtClean="0">
                          <a:solidFill>
                            <a:schemeClr val="tx1"/>
                          </a:solidFill>
                          <a:latin typeface="+mn-lt"/>
                          <a:cs typeface="Amatic SC" panose="00000500000000000000" pitchFamily="2" charset="-79"/>
                        </a:rPr>
                        <a:t>Theme – Easter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smtClean="0">
                          <a:solidFill>
                            <a:schemeClr val="tx1"/>
                          </a:solidFill>
                          <a:latin typeface="+mn-lt"/>
                          <a:cs typeface="Amatic SC" panose="00000500000000000000" pitchFamily="2" charset="-79"/>
                        </a:rPr>
                        <a:t>Key question – What is Easter?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smtClean="0">
                          <a:solidFill>
                            <a:schemeClr val="tx1"/>
                          </a:solidFill>
                          <a:latin typeface="+mn-lt"/>
                          <a:cs typeface="Amatic SC" panose="00000500000000000000" pitchFamily="2" charset="-79"/>
                        </a:rPr>
                        <a:t>Religion – Christianity </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Begin to make sense of their own life story and their family's history.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Know</a:t>
                      </a:r>
                      <a:r>
                        <a:rPr lang="en-GB" sz="1050" baseline="0" dirty="0">
                          <a:solidFill>
                            <a:schemeClr val="tx1"/>
                          </a:solidFill>
                          <a:latin typeface="+mn-lt"/>
                          <a:cs typeface="Amatic SC" panose="00000500000000000000" pitchFamily="2" charset="-79"/>
                        </a:rPr>
                        <a:t> there are different countries in the world.       ( experiences &amp; photos)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Have a positive attitude towards the differences between people.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err="1">
                          <a:solidFill>
                            <a:schemeClr val="tx1"/>
                          </a:solidFill>
                          <a:latin typeface="+mn-lt"/>
                          <a:cs typeface="Amatic SC" panose="00000500000000000000" pitchFamily="2" charset="-79"/>
                        </a:rPr>
                        <a:t>Noahs</a:t>
                      </a:r>
                      <a:r>
                        <a:rPr lang="en-GB" sz="1050" baseline="0" dirty="0">
                          <a:solidFill>
                            <a:schemeClr val="tx1"/>
                          </a:solidFill>
                          <a:latin typeface="+mn-lt"/>
                          <a:cs typeface="Amatic SC" panose="00000500000000000000" pitchFamily="2" charset="-79"/>
                        </a:rPr>
                        <a:t> Ark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Science – Investigation </a:t>
                      </a:r>
                      <a:r>
                        <a:rPr lang="en-GB" sz="1050" baseline="0" dirty="0" smtClean="0">
                          <a:solidFill>
                            <a:schemeClr val="tx1"/>
                          </a:solidFill>
                          <a:latin typeface="+mn-lt"/>
                          <a:cs typeface="Amatic SC" panose="00000500000000000000" pitchFamily="2" charset="-79"/>
                        </a:rPr>
                        <a:t>Materials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smtClean="0">
                          <a:solidFill>
                            <a:schemeClr val="tx1"/>
                          </a:solidFill>
                          <a:latin typeface="+mn-lt"/>
                          <a:cs typeface="Amatic SC" panose="00000500000000000000" pitchFamily="2" charset="-79"/>
                        </a:rPr>
                        <a:t>Discovery 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smtClean="0">
                          <a:solidFill>
                            <a:schemeClr val="tx1"/>
                          </a:solidFill>
                          <a:latin typeface="+mn-lt"/>
                          <a:cs typeface="Amatic SC" panose="00000500000000000000" pitchFamily="2" charset="-79"/>
                        </a:rPr>
                        <a:t>Theme – Story time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smtClean="0">
                          <a:solidFill>
                            <a:schemeClr val="tx1"/>
                          </a:solidFill>
                          <a:latin typeface="+mn-lt"/>
                          <a:cs typeface="Amatic SC" panose="00000500000000000000" pitchFamily="2" charset="-79"/>
                        </a:rPr>
                        <a:t>Key question – What can we learn from stories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smtClean="0">
                          <a:solidFill>
                            <a:schemeClr val="tx1"/>
                          </a:solidFill>
                          <a:latin typeface="+mn-lt"/>
                          <a:cs typeface="Amatic SC" panose="00000500000000000000" pitchFamily="2" charset="-79"/>
                        </a:rPr>
                        <a:t>Religions – Christianity, Islam</a:t>
                      </a:r>
                      <a:r>
                        <a:rPr lang="en-GB" sz="1050" baseline="0" smtClean="0">
                          <a:solidFill>
                            <a:schemeClr val="tx1"/>
                          </a:solidFill>
                          <a:latin typeface="+mn-lt"/>
                          <a:cs typeface="Amatic SC" panose="00000500000000000000" pitchFamily="2" charset="-79"/>
                        </a:rPr>
                        <a:t>, Hind</a:t>
                      </a:r>
                      <a:endParaRPr lang="en-GB" sz="1050" baseline="0" dirty="0" smtClean="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Begin to make sense of their own life story and their family's history.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Talk about what they see using</a:t>
                      </a:r>
                      <a:r>
                        <a:rPr lang="en-US" sz="1050" baseline="0" dirty="0">
                          <a:solidFill>
                            <a:schemeClr val="tx1"/>
                          </a:solidFill>
                          <a:latin typeface="+mn-lt"/>
                          <a:cs typeface="Amatic SC" panose="00000500000000000000" pitchFamily="2" charset="-79"/>
                        </a:rPr>
                        <a:t> a variety of vocabulary.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Why should we be kind to others ? </a:t>
                      </a:r>
                      <a:endParaRPr lang="en-US" sz="1050" baseline="0" dirty="0" smtClean="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Science – Investigation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Senses   to identify </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72905945"/>
                  </a:ext>
                </a:extLst>
              </a:tr>
              <a:tr h="1041618">
                <a:tc>
                  <a:txBody>
                    <a:bodyPr/>
                    <a:lstStyle/>
                    <a:p>
                      <a:pPr algn="ctr"/>
                      <a:r>
                        <a:rPr lang="en-GB" sz="2400" b="1" dirty="0">
                          <a:latin typeface="Amatic SC" panose="00000500000000000000" pitchFamily="2" charset="-79"/>
                          <a:cs typeface="Amatic SC" panose="00000500000000000000" pitchFamily="2" charset="-79"/>
                        </a:rPr>
                        <a:t>Expressive Arts &amp; Design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dirty="0">
                          <a:solidFill>
                            <a:schemeClr val="tx1"/>
                          </a:solidFill>
                          <a:latin typeface="+mn-lt"/>
                          <a:cs typeface="Amatic SC" panose="00000500000000000000" pitchFamily="2" charset="-79"/>
                        </a:rPr>
                        <a:t>Explore different resources using senses to investigate them.</a:t>
                      </a:r>
                      <a:r>
                        <a:rPr lang="en-GB" sz="1050" baseline="0" dirty="0">
                          <a:solidFill>
                            <a:schemeClr val="tx1"/>
                          </a:solidFill>
                          <a:latin typeface="+mn-lt"/>
                          <a:cs typeface="Amatic SC" panose="00000500000000000000" pitchFamily="2" charset="-79"/>
                        </a:rPr>
                        <a:t> </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Explore voices and enjoy making sounds. </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Explore different resources using senses to investigate them.</a:t>
                      </a:r>
                      <a:r>
                        <a:rPr lang="en-GB" sz="1050" baseline="0" dirty="0">
                          <a:solidFill>
                            <a:schemeClr val="tx1"/>
                          </a:solidFill>
                          <a:latin typeface="+mn-lt"/>
                          <a:cs typeface="Amatic SC" panose="00000500000000000000" pitchFamily="2" charset="-79"/>
                        </a:rPr>
                        <a:t> </a:t>
                      </a: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Enjoy taking part</a:t>
                      </a:r>
                      <a:r>
                        <a:rPr lang="en-GB" sz="1050" baseline="0" dirty="0">
                          <a:solidFill>
                            <a:schemeClr val="tx1"/>
                          </a:solidFill>
                          <a:latin typeface="+mn-lt"/>
                          <a:cs typeface="Amatic SC" panose="00000500000000000000" pitchFamily="2" charset="-79"/>
                        </a:rPr>
                        <a:t> in action songs.</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Use their imagination to consider what they can do with different materials.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Enjoy taking part</a:t>
                      </a:r>
                      <a:r>
                        <a:rPr lang="en-US" sz="1050" baseline="0" dirty="0">
                          <a:solidFill>
                            <a:schemeClr val="tx1"/>
                          </a:solidFill>
                          <a:latin typeface="+mn-lt"/>
                          <a:cs typeface="Amatic SC" panose="00000500000000000000" pitchFamily="2" charset="-79"/>
                        </a:rPr>
                        <a:t> in action songs.</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Use their imagination to consider what they can do with different materials.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Enjoy taking part in action songs.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Join materials &amp; explore textures.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Develop small world &amp; pretend play.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Join materials &amp; explore textures.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Develop small world &amp; pretend play.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781619446"/>
                  </a:ext>
                </a:extLst>
              </a:tr>
            </a:tbl>
          </a:graphicData>
        </a:graphic>
      </p:graphicFrame>
    </p:spTree>
    <p:extLst>
      <p:ext uri="{BB962C8B-B14F-4D97-AF65-F5344CB8AC3E}">
        <p14:creationId xmlns:p14="http://schemas.microsoft.com/office/powerpoint/2010/main" val="39396542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err="1">
                <a:latin typeface="Amatic SC" panose="00000500000000000000" pitchFamily="2" charset="-79"/>
                <a:cs typeface="Amatic SC" panose="00000500000000000000" pitchFamily="2" charset="-79"/>
              </a:rPr>
              <a:t>Nuresry</a:t>
            </a:r>
            <a:r>
              <a:rPr lang="en-US" sz="3600" dirty="0">
                <a:latin typeface="Amatic SC" panose="00000500000000000000" pitchFamily="2" charset="-79"/>
                <a:cs typeface="Amatic SC" panose="00000500000000000000" pitchFamily="2" charset="-79"/>
              </a:rPr>
              <a:t> Long Term Plan </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053196289"/>
              </p:ext>
            </p:extLst>
          </p:nvPr>
        </p:nvGraphicFramePr>
        <p:xfrm>
          <a:off x="171904" y="512838"/>
          <a:ext cx="11848192" cy="6211730"/>
        </p:xfrm>
        <a:graphic>
          <a:graphicData uri="http://schemas.openxmlformats.org/drawingml/2006/table">
            <a:tbl>
              <a:tblPr firstRow="1" bandRow="1">
                <a:tableStyleId>{5C22544A-7EE6-4342-B048-85BDC9FD1C3A}</a:tableStyleId>
              </a:tblPr>
              <a:tblGrid>
                <a:gridCol w="1692599">
                  <a:extLst>
                    <a:ext uri="{9D8B030D-6E8A-4147-A177-3AD203B41FA5}">
                      <a16:colId xmlns:a16="http://schemas.microsoft.com/office/drawing/2014/main" val="385991600"/>
                    </a:ext>
                  </a:extLst>
                </a:gridCol>
                <a:gridCol w="1696382">
                  <a:extLst>
                    <a:ext uri="{9D8B030D-6E8A-4147-A177-3AD203B41FA5}">
                      <a16:colId xmlns:a16="http://schemas.microsoft.com/office/drawing/2014/main" val="2865123548"/>
                    </a:ext>
                  </a:extLst>
                </a:gridCol>
                <a:gridCol w="1701013">
                  <a:extLst>
                    <a:ext uri="{9D8B030D-6E8A-4147-A177-3AD203B41FA5}">
                      <a16:colId xmlns:a16="http://schemas.microsoft.com/office/drawing/2014/main" val="872926247"/>
                    </a:ext>
                  </a:extLst>
                </a:gridCol>
                <a:gridCol w="1680401">
                  <a:extLst>
                    <a:ext uri="{9D8B030D-6E8A-4147-A177-3AD203B41FA5}">
                      <a16:colId xmlns:a16="http://schemas.microsoft.com/office/drawing/2014/main" val="1315738151"/>
                    </a:ext>
                  </a:extLst>
                </a:gridCol>
                <a:gridCol w="1674163">
                  <a:extLst>
                    <a:ext uri="{9D8B030D-6E8A-4147-A177-3AD203B41FA5}">
                      <a16:colId xmlns:a16="http://schemas.microsoft.com/office/drawing/2014/main" val="2709165749"/>
                    </a:ext>
                  </a:extLst>
                </a:gridCol>
                <a:gridCol w="1558896">
                  <a:extLst>
                    <a:ext uri="{9D8B030D-6E8A-4147-A177-3AD203B41FA5}">
                      <a16:colId xmlns:a16="http://schemas.microsoft.com/office/drawing/2014/main" val="2335150482"/>
                    </a:ext>
                  </a:extLst>
                </a:gridCol>
                <a:gridCol w="1844738">
                  <a:extLst>
                    <a:ext uri="{9D8B030D-6E8A-4147-A177-3AD203B41FA5}">
                      <a16:colId xmlns:a16="http://schemas.microsoft.com/office/drawing/2014/main" val="4046203905"/>
                    </a:ext>
                  </a:extLst>
                </a:gridCol>
              </a:tblGrid>
              <a:tr h="697184">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Autumn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59782">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r>
                        <a:rPr lang="en-US" sz="2000" baseline="0" dirty="0">
                          <a:latin typeface="Amatic SC" panose="00000500000000000000" pitchFamily="2" charset="-79"/>
                          <a:cs typeface="Amatic SC" panose="00000500000000000000" pitchFamily="2" charset="-79"/>
                        </a:rPr>
                        <a:t> </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There is something special going on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People who help</a:t>
                      </a:r>
                      <a:r>
                        <a:rPr lang="en-US" sz="2000" baseline="0" dirty="0">
                          <a:latin typeface="Amatic SC" panose="00000500000000000000" pitchFamily="2" charset="-79"/>
                          <a:cs typeface="Amatic SC" panose="00000500000000000000" pitchFamily="2" charset="-79"/>
                        </a:rPr>
                        <a:t> us </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The great outdoors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The animal world</a:t>
                      </a:r>
                      <a:r>
                        <a:rPr lang="en-US" sz="2000" baseline="0" dirty="0">
                          <a:latin typeface="Amatic SC" panose="00000500000000000000" pitchFamily="2" charset="-79"/>
                          <a:cs typeface="Amatic SC" panose="00000500000000000000" pitchFamily="2" charset="-79"/>
                        </a:rPr>
                        <a:t> </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Summer</a:t>
                      </a:r>
                      <a:r>
                        <a:rPr lang="en-US" sz="2000" baseline="0" dirty="0">
                          <a:latin typeface="Amatic SC" panose="00000500000000000000" pitchFamily="2" charset="-79"/>
                          <a:cs typeface="Amatic SC" panose="00000500000000000000" pitchFamily="2" charset="-79"/>
                        </a:rPr>
                        <a:t> fun </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2390346">
                <a:tc>
                  <a:txBody>
                    <a:bodyPr/>
                    <a:lstStyle/>
                    <a:p>
                      <a:pPr algn="ctr"/>
                      <a:r>
                        <a:rPr lang="en-US" sz="2400" b="1" dirty="0">
                          <a:latin typeface="Amatic SC" panose="00000500000000000000" pitchFamily="2" charset="-79"/>
                          <a:cs typeface="Amatic SC" panose="00000500000000000000" pitchFamily="2" charset="-79"/>
                        </a:rPr>
                        <a:t>British Values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a:solidFill>
                            <a:srgbClr val="CC66FF"/>
                          </a:solidFill>
                          <a:latin typeface="Amatic SC" panose="00000500000000000000" pitchFamily="2" charset="-79"/>
                          <a:cs typeface="Amatic SC" panose="00000500000000000000" pitchFamily="2" charset="-79"/>
                        </a:rPr>
                        <a:t> </a:t>
                      </a:r>
                    </a:p>
                    <a:p>
                      <a:pPr algn="ctr"/>
                      <a:endParaRPr lang="en-US" sz="5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base"/>
                      <a:r>
                        <a:rPr lang="en-US" sz="1600" b="1" i="0" dirty="0">
                          <a:solidFill>
                            <a:schemeClr val="bg1">
                              <a:lumMod val="50000"/>
                            </a:schemeClr>
                          </a:solidFill>
                          <a:effectLst/>
                          <a:latin typeface="+mn-lt"/>
                        </a:rPr>
                        <a:t>Mutual respect </a:t>
                      </a:r>
                    </a:p>
                    <a:p>
                      <a:pPr marL="0" indent="0" algn="ctr">
                        <a:buFont typeface="Arial" panose="020B0604020202020204" pitchFamily="34" charset="0"/>
                        <a:buNone/>
                      </a:pPr>
                      <a:r>
                        <a:rPr lang="en-US" sz="1050" b="0" i="0" dirty="0">
                          <a:solidFill>
                            <a:schemeClr val="tx1"/>
                          </a:solidFill>
                          <a:effectLst/>
                          <a:latin typeface="+mn-lt"/>
                        </a:rPr>
                        <a:t> </a:t>
                      </a:r>
                      <a:r>
                        <a:rPr lang="en-GB" sz="1050" dirty="0">
                          <a:solidFill>
                            <a:schemeClr val="tx1"/>
                          </a:solidFill>
                          <a:latin typeface="+mn-lt"/>
                        </a:rPr>
                        <a:t>We are all unique. </a:t>
                      </a:r>
                    </a:p>
                    <a:p>
                      <a:pPr marL="0" lvl="0" indent="0" algn="ctr">
                        <a:buFont typeface="Arial" panose="020B0604020202020204" pitchFamily="34" charset="0"/>
                        <a:buNone/>
                      </a:pPr>
                      <a:r>
                        <a:rPr lang="en-GB" sz="1050" dirty="0">
                          <a:solidFill>
                            <a:schemeClr val="tx1"/>
                          </a:solidFill>
                          <a:latin typeface="+mn-lt"/>
                        </a:rPr>
                        <a:t>We respect differences between different people and their beliefs in our community, in this country and all around the world.</a:t>
                      </a:r>
                    </a:p>
                    <a:p>
                      <a:pPr marL="0" lvl="0" indent="0" algn="ctr">
                        <a:buFont typeface="Arial" panose="020B0604020202020204" pitchFamily="34" charset="0"/>
                        <a:buNone/>
                      </a:pPr>
                      <a:r>
                        <a:rPr lang="en-GB" sz="1050" dirty="0">
                          <a:solidFill>
                            <a:schemeClr val="tx1"/>
                          </a:solidFill>
                          <a:latin typeface="+mn-lt"/>
                        </a:rPr>
                        <a:t>All cultures are learned , respected, and celebrated. </a:t>
                      </a:r>
                    </a:p>
                    <a:p>
                      <a:pPr marL="0" lvl="0" indent="0" algn="ctr">
                        <a:buFont typeface="Arial" panose="020B0604020202020204" pitchFamily="34" charset="0"/>
                        <a:buNone/>
                      </a:pPr>
                      <a:endParaRPr lang="en-GB" sz="1000" dirty="0">
                        <a:solidFill>
                          <a:schemeClr val="tx1"/>
                        </a:solidFill>
                        <a:latin typeface="+mn-lt"/>
                      </a:endParaRPr>
                    </a:p>
                    <a:p>
                      <a:pPr algn="ctr" rtl="0" fontAlgn="base"/>
                      <a:endParaRPr lang="en-US" sz="1600" b="0" i="0" dirty="0">
                        <a:solidFill>
                          <a:schemeClr val="bg1">
                            <a:lumMod val="50000"/>
                          </a:schemeClr>
                        </a:solidFill>
                        <a:effectLst/>
                        <a:latin typeface="+mn-lt"/>
                      </a:endParaRPr>
                    </a:p>
                    <a:p>
                      <a:pPr algn="ctr" rtl="0" fontAlgn="base"/>
                      <a:r>
                        <a:rPr lang="en-US" sz="1600" b="0" i="0" dirty="0">
                          <a:solidFill>
                            <a:schemeClr val="bg1">
                              <a:lumMod val="50000"/>
                            </a:schemeClr>
                          </a:solidFill>
                          <a:effectLst/>
                          <a:latin typeface="+mn-lt"/>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rtl="0" fontAlgn="base"/>
                      <a:r>
                        <a:rPr lang="en-US" sz="1600" b="1" i="0" dirty="0">
                          <a:solidFill>
                            <a:schemeClr val="bg1">
                              <a:lumMod val="50000"/>
                            </a:schemeClr>
                          </a:solidFill>
                          <a:effectLst/>
                          <a:latin typeface="+mn-lt"/>
                        </a:rPr>
                        <a:t>Mutual</a:t>
                      </a:r>
                    </a:p>
                    <a:p>
                      <a:pPr algn="ctr" rtl="0" fontAlgn="base"/>
                      <a:r>
                        <a:rPr lang="en-US" sz="1600" b="1" i="0" dirty="0">
                          <a:solidFill>
                            <a:schemeClr val="bg1">
                              <a:lumMod val="50000"/>
                            </a:schemeClr>
                          </a:solidFill>
                          <a:effectLst/>
                          <a:latin typeface="+mn-lt"/>
                        </a:rPr>
                        <a:t>Tolerance </a:t>
                      </a:r>
                    </a:p>
                    <a:p>
                      <a:pPr algn="ctr" eaLnBrk="1" hangingPunct="1"/>
                      <a:r>
                        <a:rPr lang="en-GB" altLang="en-US" sz="1050" b="0" dirty="0">
                          <a:latin typeface="+mn-lt"/>
                          <a:cs typeface="Amatic SC" panose="00000500000000000000" pitchFamily="2" charset="-79"/>
                        </a:rPr>
                        <a:t>Everyone is valued, all cultures are celebrated, and we all share and respect the opinions of others. </a:t>
                      </a:r>
                    </a:p>
                    <a:p>
                      <a:pPr algn="ctr" rtl="0" fontAlgn="base"/>
                      <a:r>
                        <a:rPr lang="en-US" sz="1600" b="0" i="0" dirty="0">
                          <a:solidFill>
                            <a:schemeClr val="bg1">
                              <a:lumMod val="50000"/>
                            </a:schemeClr>
                          </a:solidFill>
                          <a:effectLst/>
                          <a:latin typeface="+mn-lt"/>
                        </a:rPr>
                        <a:t> </a:t>
                      </a:r>
                      <a:r>
                        <a:rPr lang="en-US" sz="1050" b="0" i="0" kern="1200" dirty="0">
                          <a:solidFill>
                            <a:schemeClr val="dk1"/>
                          </a:solidFill>
                          <a:effectLst/>
                          <a:latin typeface="+mn-lt"/>
                          <a:ea typeface="+mn-ea"/>
                          <a:cs typeface="+mn-cs"/>
                        </a:rPr>
                        <a:t>Mutual tolerance of those with different faiths and beliefs and for those without faith.</a:t>
                      </a:r>
                    </a:p>
                    <a:p>
                      <a:pPr algn="ctr" rtl="0" fontAlgn="base"/>
                      <a:r>
                        <a:rPr lang="en-US" sz="1050" b="0" i="0" kern="1200" dirty="0">
                          <a:solidFill>
                            <a:schemeClr val="dk1"/>
                          </a:solidFill>
                          <a:effectLst/>
                          <a:latin typeface="+mn-lt"/>
                          <a:ea typeface="+mn-ea"/>
                          <a:cs typeface="+mn-cs"/>
                        </a:rPr>
                        <a:t>Explored through celebrations </a:t>
                      </a:r>
                      <a:endParaRPr lang="en-US" sz="1050" b="0" i="0" dirty="0">
                        <a:solidFill>
                          <a:schemeClr val="bg1">
                            <a:lumMod val="50000"/>
                          </a:schemeClr>
                        </a:solidFill>
                        <a:effectLst/>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rtl="0" fontAlgn="base"/>
                      <a:r>
                        <a:rPr lang="en-US" sz="1600" b="1" i="0" dirty="0">
                          <a:solidFill>
                            <a:schemeClr val="bg1">
                              <a:lumMod val="50000"/>
                            </a:schemeClr>
                          </a:solidFill>
                          <a:effectLst/>
                          <a:latin typeface="+mn-lt"/>
                        </a:rPr>
                        <a:t>Rule of law </a:t>
                      </a:r>
                    </a:p>
                    <a:p>
                      <a:pPr marL="0" indent="0" algn="ctr">
                        <a:buFont typeface="Arial" panose="020B0604020202020204" pitchFamily="34" charset="0"/>
                        <a:buNone/>
                      </a:pPr>
                      <a:r>
                        <a:rPr lang="en-GB" sz="1050" dirty="0">
                          <a:solidFill>
                            <a:schemeClr val="tx1"/>
                          </a:solidFill>
                          <a:latin typeface="+mn-lt"/>
                        </a:rPr>
                        <a:t>We all know that we have rules at school that we must follow. </a:t>
                      </a:r>
                    </a:p>
                    <a:p>
                      <a:pPr marL="0" indent="0" algn="ctr">
                        <a:buFont typeface="Arial" panose="020B0604020202020204" pitchFamily="34" charset="0"/>
                        <a:buNone/>
                      </a:pPr>
                      <a:r>
                        <a:rPr lang="en-GB" sz="1050" dirty="0">
                          <a:solidFill>
                            <a:schemeClr val="tx1"/>
                          </a:solidFill>
                          <a:latin typeface="+mn-lt"/>
                        </a:rPr>
                        <a:t>We know who to talk to if we do not feel safe. </a:t>
                      </a:r>
                    </a:p>
                    <a:p>
                      <a:pPr marL="0" indent="0" algn="ctr">
                        <a:buFont typeface="Arial" panose="020B0604020202020204" pitchFamily="34" charset="0"/>
                        <a:buNone/>
                      </a:pPr>
                      <a:r>
                        <a:rPr lang="en-GB" sz="1050" dirty="0">
                          <a:solidFill>
                            <a:schemeClr val="tx1"/>
                          </a:solidFill>
                          <a:latin typeface="+mn-lt"/>
                        </a:rPr>
                        <a:t>We know right from wrong. </a:t>
                      </a:r>
                    </a:p>
                    <a:p>
                      <a:pPr marL="0" indent="0" algn="ctr">
                        <a:buFont typeface="Arial" panose="020B0604020202020204" pitchFamily="34" charset="0"/>
                        <a:buNone/>
                      </a:pPr>
                      <a:r>
                        <a:rPr lang="en-GB" sz="1050" dirty="0">
                          <a:solidFill>
                            <a:schemeClr val="tx1"/>
                          </a:solidFill>
                          <a:latin typeface="+mn-lt"/>
                        </a:rPr>
                        <a:t>We recognise that we are accountable for our actions. </a:t>
                      </a:r>
                    </a:p>
                    <a:p>
                      <a:pPr marL="0" indent="0" algn="ctr">
                        <a:buFont typeface="Arial" panose="020B0604020202020204" pitchFamily="34" charset="0"/>
                        <a:buNone/>
                      </a:pPr>
                      <a:r>
                        <a:rPr lang="en-GB" sz="1050" dirty="0">
                          <a:solidFill>
                            <a:schemeClr val="tx1"/>
                          </a:solidFill>
                          <a:latin typeface="+mn-lt"/>
                        </a:rPr>
                        <a:t>We must work together as a team when it is necessary. </a:t>
                      </a:r>
                    </a:p>
                    <a:p>
                      <a:pPr marL="0" indent="0" algn="ctr">
                        <a:buFont typeface="Arial" panose="020B0604020202020204" pitchFamily="34" charset="0"/>
                        <a:buNone/>
                      </a:pPr>
                      <a:r>
                        <a:rPr lang="en-GB" sz="1050" dirty="0">
                          <a:solidFill>
                            <a:schemeClr val="tx1"/>
                          </a:solidFill>
                          <a:latin typeface="+mn-lt"/>
                        </a:rPr>
                        <a:t>Class</a:t>
                      </a:r>
                      <a:r>
                        <a:rPr lang="en-GB" sz="1050" baseline="0" dirty="0">
                          <a:solidFill>
                            <a:schemeClr val="tx1"/>
                          </a:solidFill>
                          <a:latin typeface="+mn-lt"/>
                        </a:rPr>
                        <a:t> rules</a:t>
                      </a:r>
                      <a:endParaRPr lang="en-GB" sz="105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rtl="0" fontAlgn="base"/>
                      <a:r>
                        <a:rPr lang="en-US" sz="1600" b="1" i="0" dirty="0">
                          <a:solidFill>
                            <a:schemeClr val="bg1">
                              <a:lumMod val="50000"/>
                            </a:schemeClr>
                          </a:solidFill>
                          <a:effectLst/>
                          <a:latin typeface="+mn-lt"/>
                        </a:rPr>
                        <a:t>Individual liberty</a:t>
                      </a:r>
                    </a:p>
                    <a:p>
                      <a:pPr marL="0" indent="0" algn="ctr">
                        <a:buFont typeface="Arial" panose="020B0604020202020204" pitchFamily="34" charset="0"/>
                        <a:buNone/>
                      </a:pPr>
                      <a:r>
                        <a:rPr lang="en-GB" sz="1000" dirty="0">
                          <a:solidFill>
                            <a:schemeClr val="tx1"/>
                          </a:solidFill>
                          <a:latin typeface="+mn-lt"/>
                        </a:rPr>
                        <a:t>We all have the right to have our own views. </a:t>
                      </a:r>
                    </a:p>
                    <a:p>
                      <a:pPr marL="0" indent="0" algn="ctr">
                        <a:buFont typeface="Arial" panose="020B0604020202020204" pitchFamily="34" charset="0"/>
                        <a:buNone/>
                      </a:pPr>
                      <a:r>
                        <a:rPr lang="en-GB" sz="1000" dirty="0">
                          <a:solidFill>
                            <a:schemeClr val="tx1"/>
                          </a:solidFill>
                          <a:latin typeface="+mn-lt"/>
                        </a:rPr>
                        <a:t>We are all respected as individuals. </a:t>
                      </a:r>
                    </a:p>
                    <a:p>
                      <a:pPr marL="0" indent="0" algn="ctr">
                        <a:buFont typeface="Arial" panose="020B0604020202020204" pitchFamily="34" charset="0"/>
                        <a:buNone/>
                      </a:pPr>
                      <a:r>
                        <a:rPr lang="en-GB" sz="1000" dirty="0">
                          <a:solidFill>
                            <a:schemeClr val="tx1"/>
                          </a:solidFill>
                          <a:latin typeface="+mn-lt"/>
                        </a:rPr>
                        <a:t>We feel safe to have a go at new activities. </a:t>
                      </a:r>
                    </a:p>
                    <a:p>
                      <a:pPr marL="0" indent="0" algn="ctr">
                        <a:buFont typeface="Arial" panose="020B0604020202020204" pitchFamily="34" charset="0"/>
                        <a:buNone/>
                      </a:pPr>
                      <a:r>
                        <a:rPr lang="en-GB" sz="1000" dirty="0">
                          <a:solidFill>
                            <a:schemeClr val="tx1"/>
                          </a:solidFill>
                          <a:latin typeface="+mn-lt"/>
                        </a:rPr>
                        <a:t>We understand and celebrate the fact that everyone is different. </a:t>
                      </a:r>
                    </a:p>
                    <a:p>
                      <a:pPr marL="0" indent="0" algn="ctr" rtl="0" fontAlgn="base">
                        <a:buFont typeface="Arial" panose="020B0604020202020204" pitchFamily="34" charset="0"/>
                        <a:buNone/>
                      </a:pPr>
                      <a:r>
                        <a:rPr lang="en-US" sz="1000" b="0" i="0" dirty="0">
                          <a:solidFill>
                            <a:schemeClr val="tx1"/>
                          </a:solidFill>
                          <a:effectLst/>
                          <a:latin typeface="+mn-lt"/>
                        </a:rPr>
                        <a:t> </a:t>
                      </a:r>
                    </a:p>
                    <a:p>
                      <a:pPr algn="ctr" rtl="0" fontAlgn="base"/>
                      <a:r>
                        <a:rPr lang="en-US" sz="1600" b="0" i="0" dirty="0">
                          <a:solidFill>
                            <a:schemeClr val="bg1">
                              <a:lumMod val="50000"/>
                            </a:schemeClr>
                          </a:solidFill>
                          <a:effectLst/>
                          <a:latin typeface="+mn-lt"/>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rtl="0" fontAlgn="base"/>
                      <a:r>
                        <a:rPr lang="en-US" sz="1600" b="1" i="0" dirty="0">
                          <a:solidFill>
                            <a:schemeClr val="bg1">
                              <a:lumMod val="50000"/>
                            </a:schemeClr>
                          </a:solidFill>
                          <a:effectLst/>
                          <a:latin typeface="+mn-lt"/>
                        </a:rPr>
                        <a:t>Democracy</a:t>
                      </a:r>
                    </a:p>
                    <a:p>
                      <a:pPr marL="0" indent="0" algn="ctr">
                        <a:buFont typeface="Arial" panose="020B0604020202020204" pitchFamily="34" charset="0"/>
                        <a:buNone/>
                      </a:pPr>
                      <a:r>
                        <a:rPr lang="en-GB" sz="1050" dirty="0">
                          <a:solidFill>
                            <a:schemeClr val="tx1"/>
                          </a:solidFill>
                          <a:latin typeface="+mn-lt"/>
                        </a:rPr>
                        <a:t>We all have the right to be listened to. </a:t>
                      </a:r>
                    </a:p>
                    <a:p>
                      <a:pPr marL="0" indent="0" algn="ctr">
                        <a:buFont typeface="Arial" panose="020B0604020202020204" pitchFamily="34" charset="0"/>
                        <a:buNone/>
                      </a:pPr>
                      <a:r>
                        <a:rPr lang="en-GB" sz="1050" dirty="0">
                          <a:solidFill>
                            <a:schemeClr val="tx1"/>
                          </a:solidFill>
                          <a:latin typeface="+mn-lt"/>
                        </a:rPr>
                        <a:t>We respect everyone and we value their different  ideas and opinions. </a:t>
                      </a:r>
                    </a:p>
                    <a:p>
                      <a:pPr marL="0" indent="0" algn="ctr">
                        <a:buFont typeface="Arial" panose="020B0604020202020204" pitchFamily="34" charset="0"/>
                        <a:buNone/>
                      </a:pPr>
                      <a:r>
                        <a:rPr lang="en-GB" sz="1050" dirty="0">
                          <a:solidFill>
                            <a:schemeClr val="tx1"/>
                          </a:solidFill>
                          <a:latin typeface="+mn-lt"/>
                        </a:rPr>
                        <a:t>We have the opportunity to play with who we want to play with. </a:t>
                      </a:r>
                    </a:p>
                    <a:p>
                      <a:pPr marL="0" indent="0" algn="ctr">
                        <a:buFont typeface="Arial" panose="020B0604020202020204" pitchFamily="34" charset="0"/>
                        <a:buNone/>
                      </a:pPr>
                      <a:r>
                        <a:rPr lang="en-GB" sz="1050" dirty="0">
                          <a:solidFill>
                            <a:schemeClr val="tx1"/>
                          </a:solidFill>
                          <a:latin typeface="+mn-lt"/>
                        </a:rPr>
                        <a:t>We listen with intrigue and value and respect the opinions of others. </a:t>
                      </a:r>
                      <a:r>
                        <a:rPr lang="en-US" sz="1050" b="0" i="0" dirty="0">
                          <a:solidFill>
                            <a:schemeClr val="tx1"/>
                          </a:solidFill>
                          <a:effectLst/>
                          <a:latin typeface="+mn-lt"/>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rtl="0" fontAlgn="base"/>
                      <a:r>
                        <a:rPr lang="en-US" sz="1600" b="1" i="0" dirty="0">
                          <a:solidFill>
                            <a:schemeClr val="bg1">
                              <a:lumMod val="50000"/>
                            </a:schemeClr>
                          </a:solidFill>
                          <a:effectLst/>
                          <a:latin typeface="+mn-lt"/>
                        </a:rPr>
                        <a:t>Recap all British Values </a:t>
                      </a:r>
                    </a:p>
                    <a:p>
                      <a:pPr algn="ctr"/>
                      <a:r>
                        <a:rPr lang="en-US" sz="1600" b="0" i="0" dirty="0">
                          <a:solidFill>
                            <a:schemeClr val="bg1">
                              <a:lumMod val="50000"/>
                            </a:schemeClr>
                          </a:solidFill>
                          <a:effectLst/>
                          <a:latin typeface="+mn-lt"/>
                        </a:rPr>
                        <a:t> </a:t>
                      </a:r>
                      <a:r>
                        <a:rPr lang="en-US" sz="1050" b="0" i="0" kern="1200" dirty="0">
                          <a:solidFill>
                            <a:schemeClr val="dk1"/>
                          </a:solidFill>
                          <a:effectLst/>
                          <a:latin typeface="+mn-lt"/>
                          <a:ea typeface="+mn-ea"/>
                          <a:cs typeface="+mn-cs"/>
                        </a:rPr>
                        <a:t>Fundamental British Values underpin what it is to be a citizen in a modern and diverse Great Britain, valuing our community and celebrating diversity of the UK.</a:t>
                      </a:r>
                    </a:p>
                    <a:p>
                      <a:pPr algn="ctr"/>
                      <a:r>
                        <a:rPr lang="en-US" sz="1050" b="0" i="0" kern="1200" dirty="0">
                          <a:solidFill>
                            <a:schemeClr val="dk1"/>
                          </a:solidFill>
                          <a:effectLst/>
                          <a:latin typeface="+mn-lt"/>
                          <a:ea typeface="+mn-ea"/>
                          <a:cs typeface="+mn-cs"/>
                        </a:rPr>
                        <a:t>Fundamental British Values are not exclusive to being British and are shared by other democratic countries.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860817584"/>
                  </a:ext>
                </a:extLst>
              </a:tr>
              <a:tr h="1493966">
                <a:tc>
                  <a:txBody>
                    <a:bodyPr/>
                    <a:lstStyle/>
                    <a:p>
                      <a:pPr algn="ctr"/>
                      <a:r>
                        <a:rPr lang="en-US" sz="2400" b="1" dirty="0">
                          <a:latin typeface="Amatic SC" panose="00000500000000000000" pitchFamily="2" charset="-79"/>
                          <a:cs typeface="Amatic SC" panose="00000500000000000000" pitchFamily="2" charset="-79"/>
                        </a:rPr>
                        <a:t>Assessment opportunities </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dirty="0">
                          <a:solidFill>
                            <a:schemeClr val="tx1"/>
                          </a:solidFill>
                          <a:latin typeface="+mn-lt"/>
                          <a:cs typeface="Amatic SC" panose="00000500000000000000" pitchFamily="2" charset="-79"/>
                        </a:rPr>
                        <a:t> TRUST Baseline data on entry </a:t>
                      </a:r>
                    </a:p>
                    <a:p>
                      <a:pPr marL="0" marR="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On going assessments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050" dirty="0">
                          <a:solidFill>
                            <a:schemeClr val="tx1"/>
                          </a:solidFill>
                          <a:latin typeface="+mn-lt"/>
                          <a:cs typeface="Amatic SC" panose="00000500000000000000" pitchFamily="2" charset="-79"/>
                        </a:rPr>
                        <a:t>Pupil progress meetings</a:t>
                      </a:r>
                    </a:p>
                    <a:p>
                      <a:pPr algn="ctr"/>
                      <a:endParaRPr lang="en-US" sz="1050" dirty="0">
                        <a:solidFill>
                          <a:schemeClr val="tx1"/>
                        </a:solidFill>
                        <a:latin typeface="+mn-lt"/>
                        <a:cs typeface="Amatic SC" panose="00000500000000000000" pitchFamily="2" charset="-79"/>
                      </a:endParaRPr>
                    </a:p>
                    <a:p>
                      <a:pPr algn="ct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On going assessments</a:t>
                      </a:r>
                    </a:p>
                    <a:p>
                      <a:pPr algn="ct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Phase meeting and internal moderations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On going assessments</a:t>
                      </a:r>
                      <a:r>
                        <a:rPr lang="en-GB" sz="1050" dirty="0">
                          <a:solidFill>
                            <a:schemeClr val="tx1"/>
                          </a:solidFill>
                          <a:latin typeface="+mn-lt"/>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50" dirty="0">
                          <a:solidFill>
                            <a:schemeClr val="tx1"/>
                          </a:solidFill>
                          <a:latin typeface="+mn-lt"/>
                          <a:cs typeface="Amatic SC" panose="00000500000000000000" pitchFamily="2" charset="-79"/>
                        </a:rPr>
                        <a:t>Pupil progress meetings</a:t>
                      </a:r>
                      <a:endParaRPr lang="en-GB"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On going assessments</a:t>
                      </a:r>
                    </a:p>
                    <a:p>
                      <a:pPr algn="ct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050" dirty="0">
                          <a:solidFill>
                            <a:schemeClr val="tx1"/>
                          </a:solidFill>
                          <a:latin typeface="+mn-lt"/>
                          <a:cs typeface="Amatic SC" panose="00000500000000000000" pitchFamily="2" charset="-79"/>
                        </a:rPr>
                        <a:t>Cluster moderation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EYFS team meetings </a:t>
                      </a:r>
                      <a:endParaRPr lang="en-GB" sz="1050" dirty="0">
                        <a:solidFill>
                          <a:schemeClr val="tx1"/>
                        </a:solidFill>
                        <a:latin typeface="+mn-lt"/>
                        <a:cs typeface="Amatic SC" panose="00000500000000000000" pitchFamily="2" charset="-79"/>
                      </a:endParaRPr>
                    </a:p>
                    <a:p>
                      <a:pPr algn="ctr"/>
                      <a:r>
                        <a:rPr lang="en-US" sz="1050" dirty="0">
                          <a:solidFill>
                            <a:schemeClr val="tx1"/>
                          </a:solidFill>
                          <a:latin typeface="+mn-lt"/>
                          <a:cs typeface="Amatic SC" panose="00000500000000000000" pitchFamily="2" charset="-79"/>
                        </a:rPr>
                        <a:t>TRUST moderation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On going assessments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050" dirty="0">
                          <a:solidFill>
                            <a:schemeClr val="tx1"/>
                          </a:solidFill>
                          <a:latin typeface="+mn-lt"/>
                          <a:cs typeface="Amatic SC" panose="00000500000000000000" pitchFamily="2" charset="-79"/>
                        </a:rPr>
                        <a:t>Pupil progress meetings</a:t>
                      </a:r>
                    </a:p>
                    <a:p>
                      <a:pPr algn="ctr"/>
                      <a:r>
                        <a:rPr lang="en-US" sz="1050" dirty="0">
                          <a:solidFill>
                            <a:schemeClr val="tx1"/>
                          </a:solidFill>
                          <a:latin typeface="+mn-lt"/>
                          <a:cs typeface="Amatic SC" panose="00000500000000000000" pitchFamily="2" charset="-79"/>
                        </a:rPr>
                        <a:t>Reports</a:t>
                      </a:r>
                      <a:r>
                        <a:rPr lang="en-US" sz="1050" baseline="0" dirty="0">
                          <a:solidFill>
                            <a:schemeClr val="tx1"/>
                          </a:solidFill>
                          <a:latin typeface="+mn-lt"/>
                          <a:cs typeface="Amatic SC" panose="00000500000000000000" pitchFamily="2" charset="-79"/>
                        </a:rPr>
                        <a:t> </a:t>
                      </a:r>
                    </a:p>
                    <a:p>
                      <a:pPr algn="ctr"/>
                      <a:r>
                        <a:rPr lang="en-US" sz="1050" dirty="0">
                          <a:solidFill>
                            <a:schemeClr val="tx1"/>
                          </a:solidFill>
                          <a:latin typeface="+mn-lt"/>
                          <a:cs typeface="Amatic SC" panose="00000500000000000000" pitchFamily="2" charset="-79"/>
                        </a:rPr>
                        <a:t>EYFS team meetings </a:t>
                      </a:r>
                      <a:endParaRPr lang="en-GB"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On going assessments</a:t>
                      </a: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896380">
                <a:tc>
                  <a:txBody>
                    <a:bodyPr/>
                    <a:lstStyle/>
                    <a:p>
                      <a:pPr algn="ctr"/>
                      <a:r>
                        <a:rPr lang="en-US" sz="2400" b="1" dirty="0">
                          <a:latin typeface="Amatic SC" panose="00000500000000000000" pitchFamily="2" charset="-79"/>
                          <a:cs typeface="Amatic SC" panose="00000500000000000000" pitchFamily="2" charset="-79"/>
                        </a:rPr>
                        <a:t>Parental </a:t>
                      </a:r>
                    </a:p>
                    <a:p>
                      <a:pPr algn="ctr"/>
                      <a:r>
                        <a:rPr lang="en-US" sz="2400" b="1" dirty="0">
                          <a:latin typeface="Amatic SC" panose="00000500000000000000" pitchFamily="2" charset="-79"/>
                          <a:cs typeface="Amatic SC" panose="00000500000000000000" pitchFamily="2" charset="-79"/>
                        </a:rPr>
                        <a:t>Involvement </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dirty="0">
                          <a:solidFill>
                            <a:schemeClr val="tx1"/>
                          </a:solidFill>
                          <a:latin typeface="+mn-lt"/>
                          <a:cs typeface="Amatic SC" panose="00000500000000000000" pitchFamily="2" charset="-79"/>
                        </a:rPr>
                        <a:t>Home</a:t>
                      </a:r>
                      <a:r>
                        <a:rPr lang="en-GB" sz="1050" baseline="0" dirty="0">
                          <a:solidFill>
                            <a:schemeClr val="tx1"/>
                          </a:solidFill>
                          <a:latin typeface="+mn-lt"/>
                          <a:cs typeface="Amatic SC" panose="00000500000000000000" pitchFamily="2" charset="-79"/>
                        </a:rPr>
                        <a:t> visits</a:t>
                      </a: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Tapestry involvement</a:t>
                      </a:r>
                    </a:p>
                    <a:p>
                      <a:pPr algn="ctr"/>
                      <a:r>
                        <a:rPr lang="en-GB" sz="1050" dirty="0">
                          <a:solidFill>
                            <a:schemeClr val="tx1"/>
                          </a:solidFill>
                          <a:latin typeface="+mn-lt"/>
                          <a:cs typeface="Amatic SC" panose="00000500000000000000" pitchFamily="2" charset="-79"/>
                        </a:rPr>
                        <a:t>Weekly home/school  diary</a:t>
                      </a:r>
                    </a:p>
                    <a:p>
                      <a:pPr algn="ctr"/>
                      <a:r>
                        <a:rPr lang="en-GB" sz="1050" dirty="0">
                          <a:solidFill>
                            <a:schemeClr val="tx1"/>
                          </a:solidFill>
                          <a:latin typeface="+mn-lt"/>
                          <a:cs typeface="Amatic SC" panose="00000500000000000000" pitchFamily="2" charset="-79"/>
                        </a:rPr>
                        <a:t>Parent meetings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Tapestry involvement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Weekly home/school  diary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Performance</a:t>
                      </a:r>
                      <a:r>
                        <a:rPr lang="en-GB" sz="1050" baseline="0" dirty="0">
                          <a:solidFill>
                            <a:schemeClr val="tx1"/>
                          </a:solidFill>
                          <a:latin typeface="+mn-lt"/>
                          <a:cs typeface="Amatic SC" panose="00000500000000000000" pitchFamily="2" charset="-79"/>
                        </a:rPr>
                        <a:t> of Christmas songs</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Tapestry</a:t>
                      </a:r>
                      <a:r>
                        <a:rPr lang="en-GB" sz="1050" baseline="0" dirty="0">
                          <a:solidFill>
                            <a:schemeClr val="tx1"/>
                          </a:solidFill>
                          <a:latin typeface="+mn-lt"/>
                          <a:cs typeface="Amatic SC" panose="00000500000000000000" pitchFamily="2" charset="-79"/>
                        </a:rPr>
                        <a:t> </a:t>
                      </a:r>
                      <a:r>
                        <a:rPr lang="en-GB" sz="1050" dirty="0">
                          <a:solidFill>
                            <a:schemeClr val="tx1"/>
                          </a:solidFill>
                          <a:latin typeface="+mn-lt"/>
                          <a:cs typeface="Amatic SC" panose="00000500000000000000" pitchFamily="2" charset="-79"/>
                        </a:rPr>
                        <a:t>involvement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Weekly home/school  diary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Parent meetings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Tapestry involvement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Weekly home/school  diary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Tapestry</a:t>
                      </a:r>
                      <a:r>
                        <a:rPr lang="en-GB" sz="1050" baseline="0" dirty="0">
                          <a:solidFill>
                            <a:schemeClr val="tx1"/>
                          </a:solidFill>
                          <a:latin typeface="+mn-lt"/>
                          <a:cs typeface="Amatic SC" panose="00000500000000000000" pitchFamily="2" charset="-79"/>
                        </a:rPr>
                        <a:t> </a:t>
                      </a:r>
                      <a:r>
                        <a:rPr lang="en-GB" sz="1050" dirty="0">
                          <a:solidFill>
                            <a:schemeClr val="tx1"/>
                          </a:solidFill>
                          <a:latin typeface="+mn-lt"/>
                          <a:cs typeface="Amatic SC" panose="00000500000000000000" pitchFamily="2" charset="-79"/>
                        </a:rPr>
                        <a:t> involvement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Weekly home/school  diary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Parent meetings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Tapestry involvement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Weekly home/school  diary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End</a:t>
                      </a:r>
                      <a:r>
                        <a:rPr lang="en-GB" sz="1050" baseline="0" dirty="0">
                          <a:solidFill>
                            <a:schemeClr val="tx1"/>
                          </a:solidFill>
                          <a:latin typeface="+mn-lt"/>
                          <a:cs typeface="Amatic SC" panose="00000500000000000000" pitchFamily="2" charset="-79"/>
                        </a:rPr>
                        <a:t> of year Teddy Bear </a:t>
                      </a:r>
                      <a:r>
                        <a:rPr lang="en-GB" sz="1050" dirty="0">
                          <a:solidFill>
                            <a:schemeClr val="tx1"/>
                          </a:solidFill>
                          <a:latin typeface="+mn-lt"/>
                          <a:cs typeface="Amatic SC" panose="00000500000000000000" pitchFamily="2" charset="-79"/>
                        </a:rPr>
                        <a:t>Picnic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984788128"/>
                  </a:ext>
                </a:extLst>
              </a:tr>
            </a:tbl>
          </a:graphicData>
        </a:graphic>
      </p:graphicFrame>
    </p:spTree>
    <p:extLst>
      <p:ext uri="{BB962C8B-B14F-4D97-AF65-F5344CB8AC3E}">
        <p14:creationId xmlns:p14="http://schemas.microsoft.com/office/powerpoint/2010/main" val="10637218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Nursery Long Term Plan </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315302763"/>
              </p:ext>
            </p:extLst>
          </p:nvPr>
        </p:nvGraphicFramePr>
        <p:xfrm>
          <a:off x="366318" y="476214"/>
          <a:ext cx="11459364" cy="6187440"/>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5502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Autumn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schemeClr val="bg1">
                              <a:lumMod val="50000"/>
                            </a:schemeClr>
                          </a:solidFill>
                          <a:latin typeface="Amatic SC" panose="00000500000000000000" pitchFamily="2" charset="-79"/>
                          <a:cs typeface="Amatic SC" panose="00000500000000000000" pitchFamily="2" charset="-79"/>
                        </a:rPr>
                        <a:t>Autumn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Spring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Spring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Summer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Summer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42768">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There is something</a:t>
                      </a:r>
                      <a:r>
                        <a:rPr lang="en-US" sz="2000" baseline="0" dirty="0">
                          <a:latin typeface="Amatic SC" panose="00000500000000000000" pitchFamily="2" charset="-79"/>
                          <a:cs typeface="Amatic SC" panose="00000500000000000000" pitchFamily="2" charset="-79"/>
                        </a:rPr>
                        <a:t> special going on </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People who help us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The great outdoors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The animal world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 summer fun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630503">
                <a:tc rowSpan="2">
                  <a:txBody>
                    <a:bodyPr/>
                    <a:lstStyle/>
                    <a:p>
                      <a:pPr algn="ctr"/>
                      <a:r>
                        <a:rPr lang="en-US" sz="8000" b="0" dirty="0">
                          <a:latin typeface="Amatic SC" panose="00000500000000000000" pitchFamily="2" charset="-79"/>
                          <a:cs typeface="Amatic SC" panose="00000500000000000000" pitchFamily="2" charset="-79"/>
                        </a:rPr>
                        <a:t> </a:t>
                      </a: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r>
                        <a:rPr lang="en-US" sz="3200" b="0" dirty="0">
                          <a:latin typeface="Amatic SC" panose="00000500000000000000" pitchFamily="2" charset="-79"/>
                          <a:cs typeface="Amatic SC" panose="00000500000000000000" pitchFamily="2" charset="-79"/>
                        </a:rPr>
                        <a:t>Over Arching Principles </a:t>
                      </a:r>
                      <a:endParaRPr lang="en-GB"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200" b="1" dirty="0">
                          <a:solidFill>
                            <a:schemeClr val="bg1">
                              <a:lumMod val="50000"/>
                            </a:schemeClr>
                          </a:solidFill>
                          <a:latin typeface="+mn-lt"/>
                          <a:cs typeface="Amatic SC" panose="00000500000000000000" pitchFamily="2" charset="-79"/>
                        </a:rPr>
                        <a:t>Characteristics of Effective Learning </a:t>
                      </a:r>
                    </a:p>
                    <a:p>
                      <a:r>
                        <a:rPr lang="en-US" sz="1200" b="1" dirty="0">
                          <a:solidFill>
                            <a:srgbClr val="FF33CC"/>
                          </a:solidFill>
                          <a:latin typeface="+mn-lt"/>
                          <a:cs typeface="Amatic SC" panose="00000500000000000000" pitchFamily="2" charset="-79"/>
                        </a:rPr>
                        <a:t>Playing and exploring: </a:t>
                      </a:r>
                      <a:r>
                        <a:rPr lang="en-US" sz="1200" dirty="0">
                          <a:latin typeface="+mn-lt"/>
                          <a:cs typeface="RM Typerighter old" panose="00000400000000000000" pitchFamily="2" charset="-79"/>
                        </a:rPr>
                        <a:t>- Children investigate and experience things, and ‘have a go’. </a:t>
                      </a:r>
                      <a:r>
                        <a:rPr lang="en-GB" sz="1200" dirty="0">
                          <a:solidFill>
                            <a:srgbClr val="000000"/>
                          </a:solidFill>
                          <a:effectLst/>
                          <a:latin typeface="+mn-lt"/>
                          <a:ea typeface="Calibri" panose="020F0502020204030204" pitchFamily="34" charset="0"/>
                          <a:cs typeface="Acumin Pro"/>
                        </a:rPr>
                        <a:t>Children who actively participate in their </a:t>
                      </a:r>
                      <a:r>
                        <a:rPr lang="en-GB" sz="1200" dirty="0">
                          <a:solidFill>
                            <a:srgbClr val="000000"/>
                          </a:solidFill>
                          <a:latin typeface="+mn-lt"/>
                          <a:ea typeface="Calibri" panose="020F0502020204030204" pitchFamily="34" charset="0"/>
                          <a:cs typeface="Acumin Pro"/>
                        </a:rPr>
                        <a:t>own play </a:t>
                      </a:r>
                      <a:r>
                        <a:rPr lang="en-GB" sz="1200" dirty="0">
                          <a:solidFill>
                            <a:srgbClr val="000000"/>
                          </a:solidFill>
                          <a:effectLst/>
                          <a:latin typeface="+mn-lt"/>
                          <a:ea typeface="Calibri" panose="020F0502020204030204" pitchFamily="34" charset="0"/>
                          <a:cs typeface="Acumin Pro"/>
                        </a:rPr>
                        <a:t>develop a larger store of information and experiences to draw on which positively supports their learning </a:t>
                      </a:r>
                      <a:endParaRPr lang="en-US" sz="1200" dirty="0">
                        <a:latin typeface="+mn-lt"/>
                        <a:cs typeface="RM Typerighter old" panose="00000400000000000000" pitchFamily="2" charset="-79"/>
                      </a:endParaRPr>
                    </a:p>
                    <a:p>
                      <a:r>
                        <a:rPr lang="en-US" sz="1200" b="1" dirty="0">
                          <a:solidFill>
                            <a:srgbClr val="FF33CC"/>
                          </a:solidFill>
                          <a:latin typeface="+mn-lt"/>
                          <a:cs typeface="Amatic SC" panose="00000500000000000000" pitchFamily="2" charset="-79"/>
                        </a:rPr>
                        <a:t>Active learning: </a:t>
                      </a:r>
                      <a:r>
                        <a:rPr lang="en-US" sz="1200" dirty="0">
                          <a:latin typeface="+mn-lt"/>
                          <a:cs typeface="RM Typerighter old" panose="00000400000000000000" pitchFamily="2" charset="-79"/>
                        </a:rPr>
                        <a:t>- Children concentrate and keep on trying if they encounter difficulties. They are proud of their own achievements. </a:t>
                      </a:r>
                      <a:r>
                        <a:rPr lang="en-GB" sz="1200" dirty="0">
                          <a:effectLst/>
                          <a:latin typeface="+mn-lt"/>
                          <a:ea typeface="Calibri" panose="020F0502020204030204" pitchFamily="34" charset="0"/>
                          <a:cs typeface="RM Typerighter old" panose="00000400000000000000" pitchFamily="2" charset="-79"/>
                        </a:rPr>
                        <a:t>For children to develop into self-regulating, lifelong learners they are required to take ownership, accept challenges and learn persistence.</a:t>
                      </a:r>
                    </a:p>
                    <a:p>
                      <a:r>
                        <a:rPr lang="en-US" sz="1200" b="1" dirty="0">
                          <a:solidFill>
                            <a:srgbClr val="FF33CC"/>
                          </a:solidFill>
                          <a:latin typeface="+mn-lt"/>
                          <a:cs typeface="Amatic SC" panose="00000500000000000000" pitchFamily="2" charset="-79"/>
                        </a:rPr>
                        <a:t>Creating and thinking critically: </a:t>
                      </a:r>
                      <a:r>
                        <a:rPr lang="en-US" sz="1200" dirty="0">
                          <a:latin typeface="+mn-lt"/>
                          <a:cs typeface="RM Typerighter old" panose="00000400000000000000" pitchFamily="2" charset="-79"/>
                        </a:rPr>
                        <a:t>- Children develop their own ideas and make links between these ideas. </a:t>
                      </a:r>
                      <a:r>
                        <a:rPr lang="en-GB" sz="1200" dirty="0">
                          <a:effectLst/>
                          <a:latin typeface="+mn-lt"/>
                          <a:ea typeface="Calibri" panose="020F0502020204030204" pitchFamily="34" charset="0"/>
                          <a:cs typeface="RM Typerighter old" panose="00000400000000000000" pitchFamily="2" charset="-79"/>
                        </a:rPr>
                        <a:t>They think flexibly and rationally, drawing on previous experiences which help them to solve problems and reach conclusions.</a:t>
                      </a:r>
                      <a:r>
                        <a:rPr lang="en-GB" sz="1200" dirty="0">
                          <a:effectLst/>
                          <a:latin typeface="+mn-lt"/>
                          <a:ea typeface="Calibri" panose="020F0502020204030204" pitchFamily="34" charset="0"/>
                          <a:cs typeface="Arial" panose="020B0604020202020204" pitchFamily="34" charset="0"/>
                        </a:rPr>
                        <a:t> </a:t>
                      </a:r>
                    </a:p>
                    <a:p>
                      <a:endParaRPr lang="en-GB" sz="1200" dirty="0">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pPr algn="ctr"/>
                      <a:endParaRPr lang="en-GB"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US"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507345316"/>
                  </a:ext>
                </a:extLst>
              </a:tr>
              <a:tr h="2621592">
                <a:tc vMerge="1">
                  <a:txBody>
                    <a:bodyPr/>
                    <a:lstStyle/>
                    <a:p>
                      <a:pPr algn="ctr"/>
                      <a:r>
                        <a:rPr lang="en-US" sz="3200" b="0" dirty="0">
                          <a:latin typeface="Amatic SC" panose="00000500000000000000" pitchFamily="2" charset="-79"/>
                          <a:cs typeface="Amatic SC" panose="00000500000000000000" pitchFamily="2" charset="-79"/>
                        </a:rPr>
                        <a:t>Over Arching Principles </a:t>
                      </a:r>
                      <a:endParaRPr lang="en-GB"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r>
                        <a:rPr lang="en-US" sz="1200" b="1" i="0" dirty="0">
                          <a:solidFill>
                            <a:srgbClr val="7030A0"/>
                          </a:solidFill>
                          <a:latin typeface="+mn-lt"/>
                          <a:cs typeface="Amatic SC" panose="00000500000000000000" pitchFamily="2" charset="-79"/>
                        </a:rPr>
                        <a:t>Unique Child: </a:t>
                      </a:r>
                      <a:r>
                        <a:rPr lang="en-US" sz="1200" i="0" dirty="0">
                          <a:latin typeface="+mn-lt"/>
                          <a:cs typeface="RM Typerighter old" panose="00000400000000000000" pitchFamily="2" charset="-79"/>
                        </a:rPr>
                        <a:t>Every child is unique and has the potential to be resilient, capable, confident and self-assured.  </a:t>
                      </a:r>
                    </a:p>
                    <a:p>
                      <a:r>
                        <a:rPr lang="en-US" sz="1200" b="1" i="0" dirty="0">
                          <a:solidFill>
                            <a:srgbClr val="7030A0"/>
                          </a:solidFill>
                          <a:latin typeface="+mn-lt"/>
                          <a:cs typeface="Amatic SC" panose="00000500000000000000" pitchFamily="2" charset="-79"/>
                        </a:rPr>
                        <a:t>Positive Relationships: </a:t>
                      </a:r>
                      <a:r>
                        <a:rPr lang="en-US" sz="1200" i="0" dirty="0">
                          <a:latin typeface="+mn-lt"/>
                          <a:cs typeface="RM Typerighter old" panose="00000400000000000000" pitchFamily="2" charset="-79"/>
                        </a:rPr>
                        <a:t>Children flourish with warm, strong and positive partnerships between all staff and parents/carers. This promotes independence across the EYFS curriculum. Children and practitioners are NOT alone – embrace each community. </a:t>
                      </a:r>
                    </a:p>
                    <a:p>
                      <a:r>
                        <a:rPr lang="en-US" sz="1200" b="1" i="0" dirty="0">
                          <a:solidFill>
                            <a:srgbClr val="7030A0"/>
                          </a:solidFill>
                          <a:latin typeface="+mn-lt"/>
                          <a:cs typeface="Amatic SC" panose="00000500000000000000" pitchFamily="2" charset="-79"/>
                        </a:rPr>
                        <a:t>Enabling environments: </a:t>
                      </a:r>
                      <a:r>
                        <a:rPr lang="en-US" sz="1200" i="0" dirty="0">
                          <a:latin typeface="+mn-lt"/>
                          <a:cs typeface="RM Typerighter old" panose="00000400000000000000" pitchFamily="2" charset="-79"/>
                        </a:rPr>
                        <a:t>Children learn and develop well in safe and secure environments where routines are established and where adults respond to their individual needs and passions and help them to build upon their learning over time. </a:t>
                      </a:r>
                    </a:p>
                    <a:p>
                      <a:r>
                        <a:rPr lang="en-US" sz="1200" b="1" i="0" dirty="0">
                          <a:solidFill>
                            <a:srgbClr val="7030A0"/>
                          </a:solidFill>
                          <a:latin typeface="+mn-lt"/>
                          <a:cs typeface="Amatic SC" panose="00000500000000000000" pitchFamily="2" charset="-79"/>
                        </a:rPr>
                        <a:t>Learning and Development: </a:t>
                      </a:r>
                      <a:r>
                        <a:rPr lang="en-US" sz="1200" i="0" dirty="0">
                          <a:latin typeface="+mn-lt"/>
                          <a:cs typeface="RM Typerighter old" panose="00000400000000000000" pitchFamily="2" charset="-79"/>
                        </a:rPr>
                        <a:t>Children develop and learn at different rates (not in different ways as it stated in 2017). We must be aware of children who need greater support than others. </a:t>
                      </a:r>
                    </a:p>
                    <a:p>
                      <a:endParaRPr lang="en-US" sz="1200" i="1" dirty="0">
                        <a:latin typeface="+mn-lt"/>
                        <a:cs typeface="RM Typerighter old" panose="00000400000000000000" pitchFamily="2" charset="-79"/>
                      </a:endParaRPr>
                    </a:p>
                    <a:p>
                      <a:r>
                        <a:rPr lang="en-US" sz="1200" b="0" i="1" kern="1200" dirty="0">
                          <a:solidFill>
                            <a:schemeClr val="dk1"/>
                          </a:solidFill>
                          <a:effectLst/>
                          <a:latin typeface="+mn-lt"/>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1" dirty="0">
                          <a:latin typeface="+mn-lt"/>
                          <a:cs typeface="Amatic SC" panose="00000500000000000000" pitchFamily="2" charset="-79"/>
                        </a:rPr>
                        <a:t>We will ensure that all children learn and develop well and are kept healthy and safe at ALL times. </a:t>
                      </a:r>
                      <a:endParaRPr lang="en-GB" sz="1400" b="1" i="1" dirty="0">
                        <a:latin typeface="+mn-lt"/>
                        <a:cs typeface="Amatic SC" panose="00000500000000000000" pitchFamily="2" charset="-79"/>
                      </a:endParaRPr>
                    </a:p>
                    <a:p>
                      <a:endParaRPr lang="en-US" sz="1200" i="1" dirty="0">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7661565"/>
                  </a:ext>
                </a:extLst>
              </a:tr>
            </a:tbl>
          </a:graphicData>
        </a:graphic>
      </p:graphicFrame>
      <p:sp>
        <p:nvSpPr>
          <p:cNvPr id="2" name="Arrow: Curved Down 1">
            <a:extLst>
              <a:ext uri="{FF2B5EF4-FFF2-40B4-BE49-F238E27FC236}">
                <a16:creationId xmlns:a16="http://schemas.microsoft.com/office/drawing/2014/main" id="{EDEE4DCC-E742-421C-AA1B-CCCBC03083AB}"/>
              </a:ext>
            </a:extLst>
          </p:cNvPr>
          <p:cNvSpPr/>
          <p:nvPr/>
        </p:nvSpPr>
        <p:spPr>
          <a:xfrm>
            <a:off x="585926" y="4169339"/>
            <a:ext cx="1438183" cy="1186155"/>
          </a:xfrm>
          <a:prstGeom prst="curvedDownArrow">
            <a:avLst/>
          </a:prstGeom>
          <a:solidFill>
            <a:srgbClr val="CC66FF"/>
          </a:solidFill>
          <a:ln>
            <a:solidFill>
              <a:srgbClr val="E1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026" name="Picture 2" descr="See the source image">
            <a:extLst>
              <a:ext uri="{FF2B5EF4-FFF2-40B4-BE49-F238E27FC236}">
                <a16:creationId xmlns:a16="http://schemas.microsoft.com/office/drawing/2014/main" id="{A01F3A18-D7E6-4C03-BEAE-37E240B48014}"/>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Effect>
                      <a14:artisticLineDrawing/>
                    </a14:imgEffect>
                  </a14:imgLayer>
                </a14:imgProps>
              </a:ext>
              <a:ext uri="{28A0092B-C50C-407E-A947-70E740481C1C}">
                <a14:useLocalDpi xmlns:a14="http://schemas.microsoft.com/office/drawing/2010/main" val="0"/>
              </a:ext>
            </a:extLst>
          </a:blip>
          <a:srcRect/>
          <a:stretch>
            <a:fillRect/>
          </a:stretch>
        </p:blipFill>
        <p:spPr bwMode="auto">
          <a:xfrm>
            <a:off x="-416929" y="955559"/>
            <a:ext cx="3052439" cy="305243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62B99C4B-24E8-40A1-9E6B-3C6AB4384B00}"/>
              </a:ext>
            </a:extLst>
          </p:cNvPr>
          <p:cNvSpPr/>
          <p:nvPr/>
        </p:nvSpPr>
        <p:spPr>
          <a:xfrm rot="20846512">
            <a:off x="495570" y="2336154"/>
            <a:ext cx="1367682" cy="646331"/>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3600" b="1" dirty="0">
                <a:ln/>
                <a:solidFill>
                  <a:schemeClr val="accent3"/>
                </a:solidFill>
                <a:latin typeface="Adler" panose="00000400000000000000" pitchFamily="2" charset="0"/>
              </a:rPr>
              <a:t>COEL</a:t>
            </a:r>
          </a:p>
        </p:txBody>
      </p:sp>
    </p:spTree>
    <p:extLst>
      <p:ext uri="{BB962C8B-B14F-4D97-AF65-F5344CB8AC3E}">
        <p14:creationId xmlns:p14="http://schemas.microsoft.com/office/powerpoint/2010/main" val="7124994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62372"/>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Nursery Long Term Plan </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094158619"/>
              </p:ext>
            </p:extLst>
          </p:nvPr>
        </p:nvGraphicFramePr>
        <p:xfrm>
          <a:off x="366318" y="506944"/>
          <a:ext cx="11459364" cy="5730240"/>
        </p:xfrm>
        <a:graphic>
          <a:graphicData uri="http://schemas.openxmlformats.org/drawingml/2006/table">
            <a:tbl>
              <a:tblPr firstRow="1" bandRow="1">
                <a:tableStyleId>{5C22544A-7EE6-4342-B048-85BDC9FD1C3A}</a:tableStyleId>
              </a:tblPr>
              <a:tblGrid>
                <a:gridCol w="1682603">
                  <a:extLst>
                    <a:ext uri="{9D8B030D-6E8A-4147-A177-3AD203B41FA5}">
                      <a16:colId xmlns:a16="http://schemas.microsoft.com/office/drawing/2014/main" val="385991600"/>
                    </a:ext>
                  </a:extLst>
                </a:gridCol>
                <a:gridCol w="1591501">
                  <a:extLst>
                    <a:ext uri="{9D8B030D-6E8A-4147-A177-3AD203B41FA5}">
                      <a16:colId xmlns:a16="http://schemas.microsoft.com/office/drawing/2014/main" val="2865123548"/>
                    </a:ext>
                  </a:extLst>
                </a:gridCol>
                <a:gridCol w="1206786">
                  <a:extLst>
                    <a:ext uri="{9D8B030D-6E8A-4147-A177-3AD203B41FA5}">
                      <a16:colId xmlns:a16="http://schemas.microsoft.com/office/drawing/2014/main" val="872926247"/>
                    </a:ext>
                  </a:extLst>
                </a:gridCol>
                <a:gridCol w="2068497">
                  <a:extLst>
                    <a:ext uri="{9D8B030D-6E8A-4147-A177-3AD203B41FA5}">
                      <a16:colId xmlns:a16="http://schemas.microsoft.com/office/drawing/2014/main" val="1315738151"/>
                    </a:ext>
                  </a:extLst>
                </a:gridCol>
                <a:gridCol w="1384916">
                  <a:extLst>
                    <a:ext uri="{9D8B030D-6E8A-4147-A177-3AD203B41FA5}">
                      <a16:colId xmlns:a16="http://schemas.microsoft.com/office/drawing/2014/main" val="2709165749"/>
                    </a:ext>
                  </a:extLst>
                </a:gridCol>
                <a:gridCol w="2148396">
                  <a:extLst>
                    <a:ext uri="{9D8B030D-6E8A-4147-A177-3AD203B41FA5}">
                      <a16:colId xmlns:a16="http://schemas.microsoft.com/office/drawing/2014/main" val="2335150482"/>
                    </a:ext>
                  </a:extLst>
                </a:gridCol>
                <a:gridCol w="1376665">
                  <a:extLst>
                    <a:ext uri="{9D8B030D-6E8A-4147-A177-3AD203B41FA5}">
                      <a16:colId xmlns:a16="http://schemas.microsoft.com/office/drawing/2014/main" val="4046203905"/>
                    </a:ext>
                  </a:extLst>
                </a:gridCol>
              </a:tblGrid>
              <a:tr h="327592">
                <a:tc gridSpan="7">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Early Learning Goals – for the </a:t>
                      </a:r>
                      <a:r>
                        <a:rPr lang="en-US" sz="2800" dirty="0">
                          <a:solidFill>
                            <a:srgbClr val="FF0000"/>
                          </a:solidFill>
                          <a:latin typeface="Amatic SC" panose="00000500000000000000" pitchFamily="2" charset="-79"/>
                          <a:cs typeface="Amatic SC" panose="00000500000000000000" pitchFamily="2" charset="-79"/>
                        </a:rPr>
                        <a:t>end of the</a:t>
                      </a:r>
                      <a:r>
                        <a:rPr lang="en-US" sz="2800" baseline="0" dirty="0">
                          <a:solidFill>
                            <a:srgbClr val="FF0000"/>
                          </a:solidFill>
                          <a:latin typeface="Amatic SC" panose="00000500000000000000" pitchFamily="2" charset="-79"/>
                          <a:cs typeface="Amatic SC" panose="00000500000000000000" pitchFamily="2" charset="-79"/>
                        </a:rPr>
                        <a:t> Reception Year</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Early Learning Goals </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88791">
                <a:tc>
                  <a:txBody>
                    <a:bodyPr/>
                    <a:lstStyle/>
                    <a:p>
                      <a:pPr algn="r"/>
                      <a:r>
                        <a:rPr lang="en-US" sz="1400" b="1" dirty="0">
                          <a:latin typeface="Amatic SC" panose="00000500000000000000" pitchFamily="2" charset="-79"/>
                          <a:cs typeface="Amatic SC" panose="00000500000000000000" pitchFamily="2" charset="-79"/>
                        </a:rPr>
                        <a:t>Communication and Language </a:t>
                      </a:r>
                      <a:endParaRPr lang="en-GB" sz="1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r"/>
                      <a:r>
                        <a:rPr lang="en-US" sz="1400" b="1" dirty="0">
                          <a:latin typeface="Amatic SC" panose="00000500000000000000" pitchFamily="2" charset="-79"/>
                          <a:cs typeface="Amatic SC" panose="00000500000000000000" pitchFamily="2" charset="-79"/>
                        </a:rPr>
                        <a:t>Personal, social, emotional 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Physical </a:t>
                      </a:r>
                    </a:p>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r"/>
                      <a:r>
                        <a:rPr lang="en-US" sz="1400" b="1" dirty="0">
                          <a:latin typeface="Amatic SC" panose="00000500000000000000" pitchFamily="2" charset="-79"/>
                          <a:cs typeface="Amatic SC" panose="00000500000000000000" pitchFamily="2" charset="-79"/>
                        </a:rPr>
                        <a:t>Literacy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err="1">
                          <a:latin typeface="Amatic SC" panose="00000500000000000000" pitchFamily="2" charset="-79"/>
                          <a:cs typeface="Amatic SC" panose="00000500000000000000" pitchFamily="2" charset="-79"/>
                        </a:rPr>
                        <a:t>Maths</a:t>
                      </a:r>
                      <a:r>
                        <a:rPr lang="en-US" sz="1400" b="1"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r"/>
                      <a:r>
                        <a:rPr lang="en-US" sz="1400" b="1" dirty="0">
                          <a:latin typeface="Amatic SC" panose="00000500000000000000" pitchFamily="2" charset="-79"/>
                          <a:cs typeface="Amatic SC" panose="00000500000000000000" pitchFamily="2" charset="-79"/>
                        </a:rPr>
                        <a:t>Understanding the World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Expressive arts and design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0">
                <a:tc>
                  <a:txBody>
                    <a:bodyPr/>
                    <a:lstStyle/>
                    <a:p>
                      <a:pPr algn="ctr"/>
                      <a:r>
                        <a:rPr lang="en-US" sz="700" b="1" dirty="0">
                          <a:latin typeface="+mn-lt"/>
                        </a:rPr>
                        <a:t>ELG: Listening, Attention and Understanding</a:t>
                      </a:r>
                    </a:p>
                    <a:p>
                      <a:pPr algn="ctr"/>
                      <a:endParaRPr lang="en-US" sz="700" dirty="0">
                        <a:latin typeface="+mn-lt"/>
                      </a:endParaRPr>
                    </a:p>
                    <a:p>
                      <a:pPr algn="ctr"/>
                      <a:r>
                        <a:rPr lang="en-US" sz="700" dirty="0">
                          <a:latin typeface="+mn-lt"/>
                        </a:rPr>
                        <a:t> Listen attentively and respond to what they hear with relevant questions, comments and actions when being read to and during whole class discussions and small group interactions</a:t>
                      </a:r>
                    </a:p>
                    <a:p>
                      <a:pPr algn="ctr"/>
                      <a:endParaRPr lang="en-US" sz="700" dirty="0">
                        <a:latin typeface="+mn-lt"/>
                      </a:endParaRPr>
                    </a:p>
                    <a:p>
                      <a:pPr algn="ctr"/>
                      <a:r>
                        <a:rPr lang="en-US" sz="700" dirty="0">
                          <a:latin typeface="+mn-lt"/>
                        </a:rPr>
                        <a:t> Make comments about what they have heard and ask questions to clarify their understanding</a:t>
                      </a:r>
                    </a:p>
                    <a:p>
                      <a:pPr algn="ctr"/>
                      <a:endParaRPr lang="en-US" sz="700" dirty="0">
                        <a:latin typeface="+mn-lt"/>
                      </a:endParaRPr>
                    </a:p>
                    <a:p>
                      <a:pPr algn="ctr"/>
                      <a:r>
                        <a:rPr lang="en-US" sz="700" dirty="0">
                          <a:latin typeface="+mn-lt"/>
                        </a:rPr>
                        <a:t> Hold conversation when engaged in back-and-forth exchanges with their teacher and peers</a:t>
                      </a:r>
                    </a:p>
                    <a:p>
                      <a:pPr algn="ctr"/>
                      <a:endParaRPr lang="en-US" sz="700" b="0" dirty="0">
                        <a:latin typeface="+mn-lt"/>
                        <a:cs typeface="Amatic SC" panose="00000500000000000000" pitchFamily="2" charset="-79"/>
                      </a:endParaRPr>
                    </a:p>
                    <a:p>
                      <a:pPr algn="ctr"/>
                      <a:r>
                        <a:rPr lang="en-US" sz="700" b="1" dirty="0">
                          <a:latin typeface="+mn-lt"/>
                        </a:rPr>
                        <a:t>ELG: Speaking</a:t>
                      </a:r>
                    </a:p>
                    <a:p>
                      <a:pPr algn="ctr"/>
                      <a:endParaRPr lang="en-US" sz="700" dirty="0">
                        <a:latin typeface="+mn-lt"/>
                      </a:endParaRPr>
                    </a:p>
                    <a:p>
                      <a:pPr algn="ctr"/>
                      <a:r>
                        <a:rPr lang="en-US" sz="700" dirty="0">
                          <a:latin typeface="+mn-lt"/>
                        </a:rPr>
                        <a:t>Participate in small group, class and one-to-one discussions, offering their own ideas, using recently introduced vocabulary. </a:t>
                      </a:r>
                    </a:p>
                    <a:p>
                      <a:pPr algn="ctr"/>
                      <a:endParaRPr lang="en-US" sz="700" dirty="0">
                        <a:latin typeface="+mn-lt"/>
                      </a:endParaRPr>
                    </a:p>
                    <a:p>
                      <a:pPr algn="ctr"/>
                      <a:r>
                        <a:rPr lang="en-US" sz="700" dirty="0">
                          <a:latin typeface="+mn-lt"/>
                        </a:rPr>
                        <a:t>Offer explanations for why things might happen, making use of recently introduced vocabulary from stories, non-fiction, rhymes and poems when appropriate. </a:t>
                      </a:r>
                    </a:p>
                    <a:p>
                      <a:pPr algn="ctr"/>
                      <a:endParaRPr lang="en-US" sz="700" dirty="0">
                        <a:latin typeface="+mn-lt"/>
                      </a:endParaRPr>
                    </a:p>
                    <a:p>
                      <a:pPr algn="ctr"/>
                      <a:r>
                        <a:rPr lang="en-US" sz="700" dirty="0">
                          <a:latin typeface="+mn-lt"/>
                        </a:rPr>
                        <a:t> Express their ideas and feelings about their experiences using full sentences, including use of past, present and future tenses and making use of conjunctions, with modelling and support from their teacher. </a:t>
                      </a:r>
                      <a:endParaRPr lang="en-US" sz="700" b="0" dirty="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ctr"/>
                      <a:r>
                        <a:rPr lang="en-US" sz="700" b="1" dirty="0">
                          <a:latin typeface="+mn-lt"/>
                        </a:rPr>
                        <a:t>ELG: Self-Regulation </a:t>
                      </a:r>
                    </a:p>
                    <a:p>
                      <a:pPr algn="ctr"/>
                      <a:endParaRPr lang="en-US" sz="700" dirty="0">
                        <a:latin typeface="+mn-lt"/>
                      </a:endParaRPr>
                    </a:p>
                    <a:p>
                      <a:pPr algn="ctr"/>
                      <a:r>
                        <a:rPr lang="en-US" sz="700" dirty="0">
                          <a:latin typeface="+mn-lt"/>
                        </a:rPr>
                        <a:t>Show an understanding of their own feelings and those of others, and begin to regulate their behaviour accordingly. </a:t>
                      </a:r>
                    </a:p>
                    <a:p>
                      <a:pPr algn="ctr"/>
                      <a:endParaRPr lang="en-US" sz="700" dirty="0">
                        <a:latin typeface="+mn-lt"/>
                      </a:endParaRPr>
                    </a:p>
                    <a:p>
                      <a:pPr algn="ctr"/>
                      <a:r>
                        <a:rPr lang="en-US" sz="700" dirty="0">
                          <a:latin typeface="+mn-lt"/>
                        </a:rPr>
                        <a:t> Set and work towards simple goals, being able to wait for what they want and control their immediate impulses when appropriate. </a:t>
                      </a:r>
                    </a:p>
                    <a:p>
                      <a:pPr algn="ctr"/>
                      <a:endParaRPr lang="en-US" sz="700" dirty="0">
                        <a:latin typeface="+mn-lt"/>
                      </a:endParaRPr>
                    </a:p>
                    <a:p>
                      <a:pPr algn="ctr"/>
                      <a:r>
                        <a:rPr lang="en-US" sz="700" dirty="0">
                          <a:latin typeface="+mn-lt"/>
                        </a:rPr>
                        <a:t>Give focused attention to what the teacher says, responding appropriately even when engaged in activity, and show an ability to follow instructions involving several ideas or actions.</a:t>
                      </a:r>
                    </a:p>
                    <a:p>
                      <a:pPr algn="ctr"/>
                      <a:endParaRPr lang="en-US" sz="700" b="1" dirty="0">
                        <a:latin typeface="+mn-lt"/>
                      </a:endParaRPr>
                    </a:p>
                    <a:p>
                      <a:pPr algn="ctr"/>
                      <a:r>
                        <a:rPr lang="en-US" sz="700" b="1" dirty="0">
                          <a:latin typeface="+mn-lt"/>
                        </a:rPr>
                        <a:t> ELG: Managing Self </a:t>
                      </a:r>
                    </a:p>
                    <a:p>
                      <a:pPr algn="ctr"/>
                      <a:endParaRPr lang="en-US" sz="700" dirty="0">
                        <a:latin typeface="+mn-lt"/>
                      </a:endParaRPr>
                    </a:p>
                    <a:p>
                      <a:pPr algn="ctr"/>
                      <a:r>
                        <a:rPr lang="en-US" sz="700" dirty="0">
                          <a:latin typeface="+mn-lt"/>
                        </a:rPr>
                        <a:t>Be confident to try new activities and show independence, resilience and perseverance in the face of challenge. </a:t>
                      </a:r>
                    </a:p>
                    <a:p>
                      <a:pPr algn="ctr"/>
                      <a:endParaRPr lang="en-US" sz="700" dirty="0">
                        <a:latin typeface="+mn-lt"/>
                      </a:endParaRPr>
                    </a:p>
                    <a:p>
                      <a:pPr algn="ctr"/>
                      <a:r>
                        <a:rPr lang="en-US" sz="700" dirty="0">
                          <a:latin typeface="+mn-lt"/>
                        </a:rPr>
                        <a:t>Explain the reasons for rules, know right from wrong and try to behave accordingly. </a:t>
                      </a:r>
                    </a:p>
                    <a:p>
                      <a:pPr algn="ctr"/>
                      <a:endParaRPr lang="en-US" sz="700" dirty="0">
                        <a:latin typeface="+mn-lt"/>
                      </a:endParaRPr>
                    </a:p>
                    <a:p>
                      <a:pPr algn="ctr"/>
                      <a:r>
                        <a:rPr lang="en-US" sz="700" dirty="0">
                          <a:latin typeface="+mn-lt"/>
                        </a:rPr>
                        <a:t>Manage their own basic hygiene and personal needs, including dressing, going to the toilet and understanding the importance of healthy food choices. </a:t>
                      </a:r>
                    </a:p>
                    <a:p>
                      <a:pPr algn="ctr"/>
                      <a:endParaRPr lang="en-US" sz="700" dirty="0">
                        <a:latin typeface="+mn-lt"/>
                      </a:endParaRPr>
                    </a:p>
                    <a:p>
                      <a:pPr algn="ctr"/>
                      <a:endParaRPr lang="en-US" sz="700" dirty="0">
                        <a:latin typeface="+mn-lt"/>
                      </a:endParaRPr>
                    </a:p>
                    <a:p>
                      <a:pPr algn="ctr"/>
                      <a:r>
                        <a:rPr lang="en-US" sz="700" dirty="0">
                          <a:latin typeface="+mn-lt"/>
                        </a:rPr>
                        <a:t>ELG: Building Relationships </a:t>
                      </a:r>
                    </a:p>
                    <a:p>
                      <a:pPr algn="ctr"/>
                      <a:endParaRPr lang="en-US" sz="700" dirty="0">
                        <a:latin typeface="+mn-lt"/>
                      </a:endParaRPr>
                    </a:p>
                    <a:p>
                      <a:pPr algn="ctr"/>
                      <a:endParaRPr lang="en-US" sz="700" dirty="0">
                        <a:latin typeface="+mn-lt"/>
                      </a:endParaRPr>
                    </a:p>
                    <a:p>
                      <a:pPr algn="ctr"/>
                      <a:r>
                        <a:rPr lang="en-US" sz="700" dirty="0">
                          <a:latin typeface="+mn-lt"/>
                        </a:rPr>
                        <a:t>Work and play cooperatively and take turns with others.</a:t>
                      </a:r>
                    </a:p>
                    <a:p>
                      <a:pPr algn="ctr"/>
                      <a:endParaRPr lang="en-US" sz="700" dirty="0">
                        <a:latin typeface="+mn-lt"/>
                      </a:endParaRPr>
                    </a:p>
                    <a:p>
                      <a:pPr algn="ctr"/>
                      <a:r>
                        <a:rPr lang="en-US" sz="700" dirty="0">
                          <a:latin typeface="+mn-lt"/>
                        </a:rPr>
                        <a:t>Form positive attachments to adults and friendships with peers;. </a:t>
                      </a:r>
                    </a:p>
                    <a:p>
                      <a:pPr algn="ctr"/>
                      <a:endParaRPr lang="en-US" sz="700" dirty="0">
                        <a:latin typeface="+mn-lt"/>
                      </a:endParaRPr>
                    </a:p>
                    <a:p>
                      <a:pPr algn="ctr"/>
                      <a:r>
                        <a:rPr lang="en-US" sz="700" dirty="0">
                          <a:latin typeface="+mn-lt"/>
                        </a:rPr>
                        <a:t>Show sensitivity to their own and to others’ needs.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Gross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Negotiate space and obstacles safely, with consideration for themselves and others.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Demonstrate strength, balance and coordination when playing. </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700" dirty="0">
                        <a:latin typeface="+mn-lt"/>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Move energetically, such as running, jumping, dancing, hopping, skipping and climbing.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Fine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Hold a pencil effectively in preparation for fluent writing – using the tripod grip in almost all cases.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Use a range of small tools, including scissors, paint brushes and cutlery.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Begin to show accuracy and care when drawing.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Comprehension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Demonstrate understanding of what has been read to them by retelling stories and narratives using their own words and recently introduced vocabulary.</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Anticipate – where appropriate – key events in stories.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Use and understand recently introduced vocabulary during discussions about stories, non-fiction, rhymes and poems and during role-play.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Word Reading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Say a sound for each letter in the alphabet and at least 10 digraphs.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Read words consistent with their phonic knowledge by sound-blending.</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Read aloud simple sentences and books that are consistent with their phonic knowledge, including some common exception words.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 ELG: Writing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Write recognisable letters, most of which are correctly formed.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Spell words by identifying sounds in them and representing the sounds with a letter or letters.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Write simple phrases and sentences that can be read by others.</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lang="en-US" sz="700" b="1" dirty="0">
                          <a:latin typeface="+mn-lt"/>
                        </a:rPr>
                        <a:t>ELG: Number </a:t>
                      </a:r>
                    </a:p>
                    <a:p>
                      <a:pPr algn="ctr">
                        <a:lnSpc>
                          <a:spcPct val="107000"/>
                        </a:lnSpc>
                        <a:spcAft>
                          <a:spcPts val="800"/>
                        </a:spcAft>
                      </a:pPr>
                      <a:r>
                        <a:rPr lang="en-US" sz="700" dirty="0">
                          <a:latin typeface="+mn-lt"/>
                        </a:rPr>
                        <a:t>Have a deep understanding of number to 10, including the composition of each number; </a:t>
                      </a:r>
                    </a:p>
                    <a:p>
                      <a:pPr algn="ctr">
                        <a:lnSpc>
                          <a:spcPct val="107000"/>
                        </a:lnSpc>
                        <a:spcAft>
                          <a:spcPts val="800"/>
                        </a:spcAft>
                      </a:pPr>
                      <a:r>
                        <a:rPr lang="en-US" sz="700" dirty="0" err="1">
                          <a:latin typeface="+mn-lt"/>
                        </a:rPr>
                        <a:t>Subitise</a:t>
                      </a:r>
                      <a:r>
                        <a:rPr lang="en-US" sz="700" dirty="0">
                          <a:latin typeface="+mn-lt"/>
                        </a:rPr>
                        <a:t> (recognise quantities without counting) up to 5; - Automatically recall (without reference to rhymes, counting or other aids) number bonds up to 5 (including subtraction facts) and some number bonds to 10, including double facts. </a:t>
                      </a:r>
                    </a:p>
                    <a:p>
                      <a:pPr algn="ctr">
                        <a:lnSpc>
                          <a:spcPct val="107000"/>
                        </a:lnSpc>
                        <a:spcAft>
                          <a:spcPts val="800"/>
                        </a:spcAft>
                      </a:pPr>
                      <a:r>
                        <a:rPr lang="en-US" sz="700" b="1" dirty="0">
                          <a:latin typeface="+mn-lt"/>
                        </a:rPr>
                        <a:t>ELG: Numerical Patterns </a:t>
                      </a:r>
                    </a:p>
                    <a:p>
                      <a:pPr algn="ctr">
                        <a:lnSpc>
                          <a:spcPct val="107000"/>
                        </a:lnSpc>
                        <a:spcAft>
                          <a:spcPts val="800"/>
                        </a:spcAft>
                      </a:pPr>
                      <a:r>
                        <a:rPr lang="en-US" sz="700" dirty="0">
                          <a:latin typeface="+mn-lt"/>
                        </a:rPr>
                        <a:t>Verbally count beyond 20, recognising the pattern of the counting system; - Compare quantities up to 10 in different contexts, recognising when one quantity is greater than, less than or the same as the other quantity. </a:t>
                      </a:r>
                    </a:p>
                    <a:p>
                      <a:pPr algn="ctr">
                        <a:lnSpc>
                          <a:spcPct val="107000"/>
                        </a:lnSpc>
                        <a:spcAft>
                          <a:spcPts val="800"/>
                        </a:spcAft>
                      </a:pPr>
                      <a:r>
                        <a:rPr lang="en-US" sz="700" dirty="0">
                          <a:latin typeface="+mn-lt"/>
                        </a:rPr>
                        <a:t> Explore and represent patterns within numbers up to 10, including evens and odds, double facts and how quantities can be distributed equally.</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700" b="1" dirty="0">
                          <a:latin typeface="+mn-lt"/>
                        </a:rPr>
                        <a:t>ELG: Past and Present </a:t>
                      </a:r>
                    </a:p>
                    <a:p>
                      <a:pPr algn="ctr"/>
                      <a:endParaRPr lang="en-US" sz="700" dirty="0">
                        <a:latin typeface="+mn-lt"/>
                      </a:endParaRPr>
                    </a:p>
                    <a:p>
                      <a:pPr algn="ctr"/>
                      <a:r>
                        <a:rPr lang="en-US" sz="700" dirty="0">
                          <a:latin typeface="+mn-lt"/>
                        </a:rPr>
                        <a:t>Talk about the lives of the people around them and their roles in society.</a:t>
                      </a:r>
                    </a:p>
                    <a:p>
                      <a:pPr algn="ctr"/>
                      <a:endParaRPr lang="en-US" sz="700" dirty="0">
                        <a:latin typeface="+mn-lt"/>
                      </a:endParaRPr>
                    </a:p>
                    <a:p>
                      <a:pPr algn="ctr"/>
                      <a:r>
                        <a:rPr lang="en-US" sz="700" dirty="0">
                          <a:latin typeface="+mn-lt"/>
                        </a:rPr>
                        <a:t>Know some similarities and differences between things in the past and now, drawing on their experiences and what has been read in class. </a:t>
                      </a:r>
                    </a:p>
                    <a:p>
                      <a:pPr algn="ctr"/>
                      <a:endParaRPr lang="en-US" sz="700" dirty="0">
                        <a:latin typeface="+mn-lt"/>
                      </a:endParaRPr>
                    </a:p>
                    <a:p>
                      <a:pPr algn="ctr"/>
                      <a:r>
                        <a:rPr lang="en-US" sz="700" dirty="0">
                          <a:latin typeface="+mn-lt"/>
                        </a:rPr>
                        <a:t>Understand the past through settings, characters and events encountered in books read in class and storytelling.</a:t>
                      </a:r>
                    </a:p>
                    <a:p>
                      <a:pPr algn="ctr"/>
                      <a:endParaRPr lang="en-US" sz="700" dirty="0">
                        <a:latin typeface="+mn-lt"/>
                      </a:endParaRPr>
                    </a:p>
                    <a:p>
                      <a:pPr algn="ctr"/>
                      <a:r>
                        <a:rPr lang="en-US" sz="700" b="1" dirty="0">
                          <a:latin typeface="+mn-lt"/>
                        </a:rPr>
                        <a:t> ELG: People, Culture and Communities </a:t>
                      </a:r>
                    </a:p>
                    <a:p>
                      <a:pPr algn="ctr"/>
                      <a:endParaRPr lang="en-US" sz="700" dirty="0">
                        <a:latin typeface="+mn-lt"/>
                      </a:endParaRPr>
                    </a:p>
                    <a:p>
                      <a:pPr algn="ctr"/>
                      <a:r>
                        <a:rPr lang="en-US" sz="700" dirty="0">
                          <a:latin typeface="+mn-lt"/>
                        </a:rPr>
                        <a:t>Describe their immediate environment using knowledge from observation, discussion, stories, non-fiction texts and maps. </a:t>
                      </a:r>
                    </a:p>
                    <a:p>
                      <a:pPr algn="ctr"/>
                      <a:endParaRPr lang="en-US" sz="700" dirty="0">
                        <a:latin typeface="+mn-lt"/>
                      </a:endParaRPr>
                    </a:p>
                    <a:p>
                      <a:pPr algn="ctr"/>
                      <a:r>
                        <a:rPr lang="en-US" sz="700" dirty="0">
                          <a:latin typeface="+mn-lt"/>
                        </a:rPr>
                        <a:t>Know some similarities and differences between different religious and cultural communities in this country, drawing on their experiences and what has been read in class. </a:t>
                      </a:r>
                    </a:p>
                    <a:p>
                      <a:pPr algn="ctr"/>
                      <a:endParaRPr lang="en-US" sz="700" dirty="0">
                        <a:latin typeface="+mn-lt"/>
                      </a:endParaRPr>
                    </a:p>
                    <a:p>
                      <a:pPr algn="ctr"/>
                      <a:r>
                        <a:rPr lang="en-US" sz="700" dirty="0">
                          <a:latin typeface="+mn-lt"/>
                        </a:rPr>
                        <a:t>Explain some similarities and differences between life in this country and life in other countries, drawing on knowledge from stories, non-fiction texts and – when appropriate – maps.</a:t>
                      </a:r>
                    </a:p>
                    <a:p>
                      <a:pPr algn="ctr"/>
                      <a:endParaRPr lang="en-US" sz="700" dirty="0">
                        <a:solidFill>
                          <a:schemeClr val="tx1"/>
                        </a:solidFill>
                        <a:latin typeface="+mn-lt"/>
                      </a:endParaRPr>
                    </a:p>
                    <a:p>
                      <a:pPr algn="ctr"/>
                      <a:r>
                        <a:rPr lang="en-US" sz="700" b="1" dirty="0">
                          <a:latin typeface="+mn-lt"/>
                        </a:rPr>
                        <a:t>ELG: The Natural World </a:t>
                      </a:r>
                    </a:p>
                    <a:p>
                      <a:pPr algn="ctr"/>
                      <a:endParaRPr lang="en-US" sz="700" dirty="0">
                        <a:latin typeface="+mn-lt"/>
                      </a:endParaRPr>
                    </a:p>
                    <a:p>
                      <a:pPr algn="ctr"/>
                      <a:r>
                        <a:rPr lang="en-US" sz="700" dirty="0">
                          <a:latin typeface="+mn-lt"/>
                        </a:rPr>
                        <a:t>Explore the natural world around them, making observations and drawing pictures of animals and plants.</a:t>
                      </a:r>
                    </a:p>
                    <a:p>
                      <a:pPr algn="ctr"/>
                      <a:endParaRPr lang="en-US" sz="700" dirty="0">
                        <a:latin typeface="+mn-lt"/>
                      </a:endParaRPr>
                    </a:p>
                    <a:p>
                      <a:pPr algn="ctr"/>
                      <a:r>
                        <a:rPr lang="en-US" sz="700" dirty="0">
                          <a:latin typeface="+mn-lt"/>
                        </a:rPr>
                        <a:t>Know some similarities and differences between the natural world around them and contrasting environments, drawing on their experiences and what has been read in class.</a:t>
                      </a:r>
                    </a:p>
                    <a:p>
                      <a:pPr algn="ctr"/>
                      <a:endParaRPr lang="en-US" sz="700" dirty="0">
                        <a:latin typeface="+mn-lt"/>
                      </a:endParaRPr>
                    </a:p>
                    <a:p>
                      <a:pPr algn="ctr"/>
                      <a:r>
                        <a:rPr lang="en-US" sz="700" dirty="0">
                          <a:latin typeface="+mn-lt"/>
                        </a:rPr>
                        <a:t>Understand some important processes and changes in the natural world around them, including the seasons and changing states of matter.</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r>
                        <a:rPr lang="en-US" sz="700" b="1" dirty="0">
                          <a:latin typeface="+mn-lt"/>
                        </a:rPr>
                        <a:t>ELG: Creating with Materials </a:t>
                      </a:r>
                    </a:p>
                    <a:p>
                      <a:pPr algn="ctr"/>
                      <a:endParaRPr lang="en-US" sz="700" b="1" dirty="0">
                        <a:latin typeface="+mn-lt"/>
                      </a:endParaRPr>
                    </a:p>
                    <a:p>
                      <a:pPr algn="ctr"/>
                      <a:r>
                        <a:rPr lang="en-US" sz="700" dirty="0">
                          <a:latin typeface="+mn-lt"/>
                        </a:rPr>
                        <a:t>Safely use and explore a variety of materials, tools and techniques, experimenting with colour, design, texture, form and function. </a:t>
                      </a:r>
                    </a:p>
                    <a:p>
                      <a:pPr algn="ctr"/>
                      <a:endParaRPr lang="en-US" sz="700" dirty="0">
                        <a:latin typeface="+mn-lt"/>
                      </a:endParaRPr>
                    </a:p>
                    <a:p>
                      <a:pPr algn="ctr"/>
                      <a:r>
                        <a:rPr lang="en-US" sz="700" dirty="0">
                          <a:latin typeface="+mn-lt"/>
                        </a:rPr>
                        <a:t>Share their creations, explaining the process they have used; . Make use of props and materials when role playing characters in narratives and stories.</a:t>
                      </a:r>
                    </a:p>
                    <a:p>
                      <a:pPr algn="ctr"/>
                      <a:endParaRPr lang="en-US" sz="700" dirty="0">
                        <a:latin typeface="+mn-lt"/>
                      </a:endParaRPr>
                    </a:p>
                    <a:p>
                      <a:pPr algn="ctr"/>
                      <a:r>
                        <a:rPr lang="en-US" sz="700" dirty="0">
                          <a:latin typeface="+mn-lt"/>
                        </a:rPr>
                        <a:t> </a:t>
                      </a:r>
                      <a:r>
                        <a:rPr lang="en-US" sz="700" b="1" dirty="0">
                          <a:latin typeface="+mn-lt"/>
                        </a:rPr>
                        <a:t>ELG: Being Imaginative and Expressive </a:t>
                      </a:r>
                    </a:p>
                    <a:p>
                      <a:pPr algn="ctr"/>
                      <a:endParaRPr lang="en-US" sz="700" dirty="0">
                        <a:latin typeface="+mn-lt"/>
                      </a:endParaRPr>
                    </a:p>
                    <a:p>
                      <a:pPr algn="ctr"/>
                      <a:r>
                        <a:rPr lang="en-US" sz="700" dirty="0">
                          <a:latin typeface="+mn-lt"/>
                        </a:rPr>
                        <a:t>Invent, adapt and recount narratives and stories with peers and their teacher. </a:t>
                      </a:r>
                    </a:p>
                    <a:p>
                      <a:pPr algn="ctr"/>
                      <a:endParaRPr lang="en-US" sz="700" dirty="0">
                        <a:latin typeface="+mn-lt"/>
                      </a:endParaRPr>
                    </a:p>
                    <a:p>
                      <a:pPr algn="ctr"/>
                      <a:r>
                        <a:rPr lang="en-US" sz="700" dirty="0">
                          <a:latin typeface="+mn-lt"/>
                        </a:rPr>
                        <a:t> Sing a range of well-known nursery rhymes and </a:t>
                      </a:r>
                      <a:r>
                        <a:rPr lang="en-US" sz="700">
                          <a:latin typeface="+mn-lt"/>
                        </a:rPr>
                        <a:t>songs.</a:t>
                      </a:r>
                      <a:r>
                        <a:rPr lang="en-US" sz="700" baseline="0">
                          <a:latin typeface="+mn-lt"/>
                        </a:rPr>
                        <a:t> </a:t>
                      </a:r>
                      <a:r>
                        <a:rPr lang="en-US" sz="700">
                          <a:latin typeface="+mn-lt"/>
                        </a:rPr>
                        <a:t>Perform </a:t>
                      </a:r>
                      <a:r>
                        <a:rPr lang="en-US" sz="700" dirty="0">
                          <a:latin typeface="+mn-lt"/>
                        </a:rPr>
                        <a:t>songs, rhymes, poems and stories with others, and – when appropriate – try to move in time with music.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5" name="Picture 4">
            <a:extLst>
              <a:ext uri="{FF2B5EF4-FFF2-40B4-BE49-F238E27FC236}">
                <a16:creationId xmlns:a16="http://schemas.microsoft.com/office/drawing/2014/main" id="{20E47392-370A-4989-B303-86ED92B4CA22}"/>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rot="2197730">
            <a:off x="3419419" y="179179"/>
            <a:ext cx="668437" cy="204833"/>
          </a:xfrm>
          <a:prstGeom prst="rect">
            <a:avLst/>
          </a:prstGeom>
        </p:spPr>
      </p:pic>
      <p:pic>
        <p:nvPicPr>
          <p:cNvPr id="8" name="Picture 7">
            <a:extLst>
              <a:ext uri="{FF2B5EF4-FFF2-40B4-BE49-F238E27FC236}">
                <a16:creationId xmlns:a16="http://schemas.microsoft.com/office/drawing/2014/main" id="{115F40D6-CFA8-4566-9890-A489E988177B}"/>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452519" y="1212112"/>
            <a:ext cx="363194" cy="363194"/>
          </a:xfrm>
          <a:prstGeom prst="rect">
            <a:avLst/>
          </a:prstGeom>
        </p:spPr>
      </p:pic>
      <p:pic>
        <p:nvPicPr>
          <p:cNvPr id="9" name="Picture 8">
            <a:extLst>
              <a:ext uri="{FF2B5EF4-FFF2-40B4-BE49-F238E27FC236}">
                <a16:creationId xmlns:a16="http://schemas.microsoft.com/office/drawing/2014/main" id="{0A0B5B12-8D4D-4712-8431-41086A8AC33E}"/>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6960986" y="1074263"/>
            <a:ext cx="466695" cy="466695"/>
          </a:xfrm>
          <a:prstGeom prst="rect">
            <a:avLst/>
          </a:prstGeom>
        </p:spPr>
      </p:pic>
      <p:pic>
        <p:nvPicPr>
          <p:cNvPr id="10" name="Picture 9">
            <a:extLst>
              <a:ext uri="{FF2B5EF4-FFF2-40B4-BE49-F238E27FC236}">
                <a16:creationId xmlns:a16="http://schemas.microsoft.com/office/drawing/2014/main" id="{AC1E81BA-2249-4FAC-88E8-19E565C0D223}"/>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382138" y="1070135"/>
            <a:ext cx="466695" cy="466695"/>
          </a:xfrm>
          <a:prstGeom prst="rect">
            <a:avLst/>
          </a:prstGeom>
        </p:spPr>
      </p:pic>
      <p:pic>
        <p:nvPicPr>
          <p:cNvPr id="11" name="Picture 10">
            <a:extLst>
              <a:ext uri="{FF2B5EF4-FFF2-40B4-BE49-F238E27FC236}">
                <a16:creationId xmlns:a16="http://schemas.microsoft.com/office/drawing/2014/main" id="{46936493-4B19-4961-877B-8975158800A6}"/>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4946117" y="1103305"/>
            <a:ext cx="363194" cy="363194"/>
          </a:xfrm>
          <a:prstGeom prst="rect">
            <a:avLst/>
          </a:prstGeom>
        </p:spPr>
      </p:pic>
      <p:pic>
        <p:nvPicPr>
          <p:cNvPr id="12" name="Picture 11">
            <a:extLst>
              <a:ext uri="{FF2B5EF4-FFF2-40B4-BE49-F238E27FC236}">
                <a16:creationId xmlns:a16="http://schemas.microsoft.com/office/drawing/2014/main" id="{128822E2-39EF-4679-81F8-C43940C418C2}"/>
              </a:ext>
            </a:extLst>
          </p:cNvPr>
          <p:cNvPicPr>
            <a:picLocks noChangeAspect="1"/>
          </p:cNvPicPr>
          <p:nvPr/>
        </p:nvPicPr>
        <p:blipFill>
          <a:blip r:embed="rId7" cstate="hqprint">
            <a:extLst>
              <a:ext uri="{BEBA8EAE-BF5A-486C-A8C5-ECC9F3942E4B}">
                <a14:imgProps xmlns:a14="http://schemas.microsoft.com/office/drawing/2010/main">
                  <a14:imgLayer r:embed="rId8">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3573850" y="1099467"/>
            <a:ext cx="445770" cy="445770"/>
          </a:xfrm>
          <a:prstGeom prst="rect">
            <a:avLst/>
          </a:prstGeom>
        </p:spPr>
      </p:pic>
      <p:pic>
        <p:nvPicPr>
          <p:cNvPr id="13" name="Picture 12">
            <a:extLst>
              <a:ext uri="{FF2B5EF4-FFF2-40B4-BE49-F238E27FC236}">
                <a16:creationId xmlns:a16="http://schemas.microsoft.com/office/drawing/2014/main" id="{39401746-DFF5-45B3-B458-DEB981D97B09}"/>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166450" y="1034191"/>
            <a:ext cx="540780" cy="540780"/>
          </a:xfrm>
          <a:prstGeom prst="rect">
            <a:avLst/>
          </a:prstGeom>
        </p:spPr>
      </p:pic>
      <p:pic>
        <p:nvPicPr>
          <p:cNvPr id="14" name="Picture 13">
            <a:extLst>
              <a:ext uri="{FF2B5EF4-FFF2-40B4-BE49-F238E27FC236}">
                <a16:creationId xmlns:a16="http://schemas.microsoft.com/office/drawing/2014/main" id="{52E055B6-F448-4C08-B24C-A9523B238E55}"/>
              </a:ext>
            </a:extLst>
          </p:cNvPr>
          <p:cNvPicPr>
            <a:picLocks noChangeAspect="1"/>
          </p:cNvPicPr>
          <p:nvPr/>
        </p:nvPicPr>
        <p:blipFill>
          <a:blip r:embed="rId10" cstate="hqprint">
            <a:extLst>
              <a:ext uri="{28A0092B-C50C-407E-A947-70E740481C1C}">
                <a14:useLocalDpi xmlns:a14="http://schemas.microsoft.com/office/drawing/2010/main" val="0"/>
              </a:ext>
            </a:extLst>
          </a:blip>
          <a:stretch>
            <a:fillRect/>
          </a:stretch>
        </p:blipFill>
        <p:spPr>
          <a:xfrm>
            <a:off x="2034585" y="887457"/>
            <a:ext cx="417124" cy="417124"/>
          </a:xfrm>
          <a:prstGeom prst="rect">
            <a:avLst/>
          </a:prstGeom>
        </p:spPr>
      </p:pic>
    </p:spTree>
    <p:extLst>
      <p:ext uri="{BB962C8B-B14F-4D97-AF65-F5344CB8AC3E}">
        <p14:creationId xmlns:p14="http://schemas.microsoft.com/office/powerpoint/2010/main" val="19791241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7257</TotalTime>
  <Words>3781</Words>
  <Application>Microsoft Office PowerPoint</Application>
  <PresentationFormat>Widescreen</PresentationFormat>
  <Paragraphs>685</Paragraphs>
  <Slides>8</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8</vt:i4>
      </vt:variant>
    </vt:vector>
  </HeadingPairs>
  <TitlesOfParts>
    <vt:vector size="17" baseType="lpstr">
      <vt:lpstr>RM Typerighter old</vt:lpstr>
      <vt:lpstr>Acumin Pro</vt:lpstr>
      <vt:lpstr>Calibri</vt:lpstr>
      <vt:lpstr>Calibri Light</vt:lpstr>
      <vt:lpstr>Arial</vt:lpstr>
      <vt:lpstr>Times New Roman</vt:lpstr>
      <vt:lpstr>Amatic SC</vt:lpstr>
      <vt:lpstr>Adler</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Underwood (Avanti Gardens)</dc:creator>
  <cp:lastModifiedBy>Michelle Barella</cp:lastModifiedBy>
  <cp:revision>275</cp:revision>
  <cp:lastPrinted>2021-07-16T10:36:20Z</cp:lastPrinted>
  <dcterms:created xsi:type="dcterms:W3CDTF">2021-06-03T07:59:39Z</dcterms:created>
  <dcterms:modified xsi:type="dcterms:W3CDTF">2025-01-10T13:49:44Z</dcterms:modified>
</cp:coreProperties>
</file>